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312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302" r:id="rId10"/>
    <p:sldId id="303" r:id="rId11"/>
    <p:sldId id="304" r:id="rId12"/>
    <p:sldId id="305" r:id="rId13"/>
    <p:sldId id="313" r:id="rId14"/>
    <p:sldId id="314" r:id="rId15"/>
    <p:sldId id="315" r:id="rId16"/>
    <p:sldId id="264" r:id="rId17"/>
    <p:sldId id="265" r:id="rId18"/>
    <p:sldId id="266" r:id="rId19"/>
    <p:sldId id="294" r:id="rId20"/>
    <p:sldId id="295" r:id="rId21"/>
    <p:sldId id="296" r:id="rId22"/>
    <p:sldId id="297" r:id="rId23"/>
    <p:sldId id="298" r:id="rId24"/>
    <p:sldId id="316" r:id="rId25"/>
    <p:sldId id="317" r:id="rId26"/>
    <p:sldId id="318" r:id="rId27"/>
    <p:sldId id="267" r:id="rId28"/>
    <p:sldId id="268" r:id="rId29"/>
    <p:sldId id="269" r:id="rId30"/>
    <p:sldId id="270" r:id="rId31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26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20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6A1DA3-8DB0-4650-9745-2C2FB8F0BE3A}" type="datetimeFigureOut">
              <a:rPr lang="zh-TW" altLang="en-US" smtClean="0"/>
              <a:t>2018/4/16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739E8-8146-478B-B2FA-9D1212847F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34255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05482-21B3-473C-BE3C-4F0299B8A3E7}" type="datetimeFigureOut">
              <a:rPr lang="zh-TW" altLang="en-US" smtClean="0"/>
              <a:t>2018/4/16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2662C-550D-4C36-BC5F-9B7B9E5D4AB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8838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05482-21B3-473C-BE3C-4F0299B8A3E7}" type="datetimeFigureOut">
              <a:rPr lang="zh-TW" altLang="en-US" smtClean="0"/>
              <a:t>2018/4/16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2662C-550D-4C36-BC5F-9B7B9E5D4AB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7642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05482-21B3-473C-BE3C-4F0299B8A3E7}" type="datetimeFigureOut">
              <a:rPr lang="zh-TW" altLang="en-US" smtClean="0"/>
              <a:t>2018/4/16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2662C-550D-4C36-BC5F-9B7B9E5D4AB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204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05482-21B3-473C-BE3C-4F0299B8A3E7}" type="datetimeFigureOut">
              <a:rPr lang="zh-TW" altLang="en-US" smtClean="0"/>
              <a:t>2018/4/16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2662C-550D-4C36-BC5F-9B7B9E5D4AB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606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05482-21B3-473C-BE3C-4F0299B8A3E7}" type="datetimeFigureOut">
              <a:rPr lang="zh-TW" altLang="en-US" smtClean="0"/>
              <a:t>2018/4/16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2662C-550D-4C36-BC5F-9B7B9E5D4AB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0068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05482-21B3-473C-BE3C-4F0299B8A3E7}" type="datetimeFigureOut">
              <a:rPr lang="zh-TW" altLang="en-US" smtClean="0"/>
              <a:t>2018/4/16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2662C-550D-4C36-BC5F-9B7B9E5D4AB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94933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05482-21B3-473C-BE3C-4F0299B8A3E7}" type="datetimeFigureOut">
              <a:rPr lang="zh-TW" altLang="en-US" smtClean="0"/>
              <a:t>2018/4/16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2662C-550D-4C36-BC5F-9B7B9E5D4AB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2377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05482-21B3-473C-BE3C-4F0299B8A3E7}" type="datetimeFigureOut">
              <a:rPr lang="zh-TW" altLang="en-US" smtClean="0"/>
              <a:t>2018/4/16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2662C-550D-4C36-BC5F-9B7B9E5D4AB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55673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05482-21B3-473C-BE3C-4F0299B8A3E7}" type="datetimeFigureOut">
              <a:rPr lang="zh-TW" altLang="en-US" smtClean="0"/>
              <a:t>2018/4/16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2662C-550D-4C36-BC5F-9B7B9E5D4AB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11142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05482-21B3-473C-BE3C-4F0299B8A3E7}" type="datetimeFigureOut">
              <a:rPr lang="zh-TW" altLang="en-US" smtClean="0"/>
              <a:t>2018/4/16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2662C-550D-4C36-BC5F-9B7B9E5D4AB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82847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05482-21B3-473C-BE3C-4F0299B8A3E7}" type="datetimeFigureOut">
              <a:rPr lang="zh-TW" altLang="en-US" smtClean="0"/>
              <a:t>2018/4/16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2662C-550D-4C36-BC5F-9B7B9E5D4AB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2715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505482-21B3-473C-BE3C-4F0299B8A3E7}" type="datetimeFigureOut">
              <a:rPr lang="zh-TW" altLang="en-US" smtClean="0"/>
              <a:t>2018/4/16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02662C-550D-4C36-BC5F-9B7B9E5D4AB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4819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Computer Graphics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Dr. </a:t>
            </a:r>
            <a:r>
              <a:rPr lang="en-US" altLang="zh-TW" dirty="0" err="1" smtClean="0"/>
              <a:t>Chih-Kuo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Yeh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葉智國</a:t>
            </a:r>
          </a:p>
          <a:p>
            <a:r>
              <a:rPr lang="en-US" altLang="zh-TW" dirty="0" smtClean="0"/>
              <a:t>Email: simpson.ycg@gmail.com</a:t>
            </a:r>
          </a:p>
        </p:txBody>
      </p:sp>
    </p:spTree>
    <p:extLst>
      <p:ext uri="{BB962C8B-B14F-4D97-AF65-F5344CB8AC3E}">
        <p14:creationId xmlns:p14="http://schemas.microsoft.com/office/powerpoint/2010/main" val="2834737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Example: a small solar system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A sun</a:t>
            </a:r>
          </a:p>
          <a:p>
            <a:r>
              <a:rPr lang="en-US" altLang="zh-TW" dirty="0" smtClean="0"/>
              <a:t>Two planets</a:t>
            </a:r>
          </a:p>
          <a:p>
            <a:r>
              <a:rPr lang="en-US" altLang="zh-TW" dirty="0" smtClean="0"/>
              <a:t>A moon around each planet</a:t>
            </a:r>
            <a:endParaRPr lang="zh-TW" altLang="en-US" dirty="0"/>
          </a:p>
        </p:txBody>
      </p:sp>
      <p:sp>
        <p:nvSpPr>
          <p:cNvPr id="4" name="橢圓 3"/>
          <p:cNvSpPr/>
          <p:nvPr/>
        </p:nvSpPr>
        <p:spPr>
          <a:xfrm>
            <a:off x="8142473" y="3774831"/>
            <a:ext cx="668215" cy="66821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橢圓 4"/>
          <p:cNvSpPr/>
          <p:nvPr/>
        </p:nvSpPr>
        <p:spPr>
          <a:xfrm>
            <a:off x="6958443" y="2297724"/>
            <a:ext cx="328246" cy="32824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橢圓 5"/>
          <p:cNvSpPr/>
          <p:nvPr/>
        </p:nvSpPr>
        <p:spPr>
          <a:xfrm>
            <a:off x="7380473" y="1837349"/>
            <a:ext cx="211015" cy="211015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橢圓 6"/>
          <p:cNvSpPr/>
          <p:nvPr/>
        </p:nvSpPr>
        <p:spPr>
          <a:xfrm>
            <a:off x="6487932" y="1837349"/>
            <a:ext cx="1269267" cy="1269267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橢圓 7"/>
          <p:cNvSpPr/>
          <p:nvPr/>
        </p:nvSpPr>
        <p:spPr>
          <a:xfrm>
            <a:off x="6370303" y="2031968"/>
            <a:ext cx="4081615" cy="4081615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橢圓 8"/>
          <p:cNvSpPr/>
          <p:nvPr/>
        </p:nvSpPr>
        <p:spPr>
          <a:xfrm>
            <a:off x="9023047" y="3269428"/>
            <a:ext cx="328246" cy="328246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橢圓 9"/>
          <p:cNvSpPr/>
          <p:nvPr/>
        </p:nvSpPr>
        <p:spPr>
          <a:xfrm>
            <a:off x="9445077" y="2809053"/>
            <a:ext cx="211015" cy="211015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橢圓 10"/>
          <p:cNvSpPr/>
          <p:nvPr/>
        </p:nvSpPr>
        <p:spPr>
          <a:xfrm>
            <a:off x="8552536" y="2809053"/>
            <a:ext cx="1269267" cy="1269267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橢圓 11"/>
          <p:cNvSpPr/>
          <p:nvPr/>
        </p:nvSpPr>
        <p:spPr>
          <a:xfrm>
            <a:off x="7508771" y="3140785"/>
            <a:ext cx="1936306" cy="1936306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50319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Example: a small solar system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Every primitive is drawn as a sphere</a:t>
            </a:r>
          </a:p>
          <a:p>
            <a:pPr lvl="1"/>
            <a:r>
              <a:rPr lang="en-US" altLang="zh-TW" dirty="0" err="1" smtClean="0"/>
              <a:t>DrawSolidSphere</a:t>
            </a:r>
            <a:r>
              <a:rPr lang="en-US" altLang="zh-TW" dirty="0" smtClean="0"/>
              <a:t>(...);</a:t>
            </a:r>
          </a:p>
          <a:p>
            <a:pPr marL="0" indent="0">
              <a:buNone/>
            </a:pPr>
            <a:r>
              <a:rPr lang="en-US" altLang="zh-TW" dirty="0" smtClean="0"/>
              <a:t>The use of </a:t>
            </a:r>
            <a:r>
              <a:rPr lang="en-US" altLang="zh-TW" dirty="0" err="1" smtClean="0"/>
              <a:t>PushMatrix</a:t>
            </a:r>
            <a:r>
              <a:rPr lang="en-US" altLang="zh-TW" dirty="0" smtClean="0"/>
              <a:t>() and </a:t>
            </a:r>
            <a:r>
              <a:rPr lang="en-US" altLang="zh-TW" dirty="0" err="1" smtClean="0"/>
              <a:t>PopMatrix</a:t>
            </a:r>
            <a:r>
              <a:rPr lang="en-US" altLang="zh-TW" dirty="0" smtClean="0"/>
              <a:t>() allow for</a:t>
            </a:r>
          </a:p>
          <a:p>
            <a:pPr lvl="1"/>
            <a:r>
              <a:rPr lang="en-US" altLang="zh-TW" dirty="0" smtClean="0"/>
              <a:t>Using the present model-view matrix to place objects</a:t>
            </a:r>
          </a:p>
          <a:p>
            <a:pPr lvl="1"/>
            <a:r>
              <a:rPr lang="en-US" altLang="zh-TW" dirty="0" smtClean="0"/>
              <a:t>preserving the model-view matrix for drawing other objects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91789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Example: Solar system Relationships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The sun stands still.</a:t>
            </a:r>
          </a:p>
          <a:p>
            <a:pPr marL="0" indent="0">
              <a:buNone/>
            </a:pPr>
            <a:r>
              <a:rPr lang="en-US" altLang="zh-TW" dirty="0" smtClean="0"/>
              <a:t>Planets rotate around the sun and spin around their y-axis</a:t>
            </a:r>
          </a:p>
          <a:p>
            <a:pPr marL="0" indent="0">
              <a:buNone/>
            </a:pPr>
            <a:r>
              <a:rPr lang="en-US" altLang="zh-TW" dirty="0" smtClean="0"/>
              <a:t>The moons</a:t>
            </a:r>
          </a:p>
          <a:p>
            <a:pPr lvl="1"/>
            <a:r>
              <a:rPr lang="en-US" altLang="zh-TW" dirty="0" smtClean="0"/>
              <a:t>rotate around their planet</a:t>
            </a:r>
          </a:p>
          <a:p>
            <a:pPr lvl="1"/>
            <a:r>
              <a:rPr lang="en-US" altLang="zh-TW" dirty="0" smtClean="0"/>
              <a:t>spin around their y-axis</a:t>
            </a:r>
          </a:p>
          <a:p>
            <a:pPr lvl="1"/>
            <a:r>
              <a:rPr lang="en-US" altLang="zh-TW" dirty="0" smtClean="0"/>
              <a:t>Rotate around the sun (together with their planet)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84878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Just one planet and one moon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altLang="zh-TW" dirty="0" smtClean="0"/>
              <a:t>void draw()</a:t>
            </a:r>
          </a:p>
          <a:p>
            <a:pPr marL="0" indent="0">
              <a:buNone/>
            </a:pPr>
            <a:r>
              <a:rPr lang="en-US" altLang="zh-TW" dirty="0" smtClean="0"/>
              <a:t>{</a:t>
            </a:r>
          </a:p>
          <a:p>
            <a:pPr marL="0" indent="0">
              <a:buNone/>
            </a:pPr>
            <a:r>
              <a:rPr lang="en-US" altLang="zh-TW" dirty="0" smtClean="0">
                <a:solidFill>
                  <a:srgbClr val="00B050"/>
                </a:solidFill>
              </a:rPr>
              <a:t>... // set the projection and the camera here (see labs)</a:t>
            </a:r>
          </a:p>
          <a:p>
            <a:pPr marL="0" indent="0">
              <a:buNone/>
            </a:pPr>
            <a:r>
              <a:rPr lang="en-US" altLang="zh-TW" dirty="0" smtClean="0">
                <a:solidFill>
                  <a:srgbClr val="00B050"/>
                </a:solidFill>
              </a:rPr>
              <a:t>// draw the scene</a:t>
            </a:r>
          </a:p>
          <a:p>
            <a:pPr marL="0" indent="0">
              <a:buNone/>
            </a:pPr>
            <a:r>
              <a:rPr lang="en-US" altLang="zh-TW" dirty="0" err="1"/>
              <a:t>DrawSolidSphere</a:t>
            </a:r>
            <a:r>
              <a:rPr lang="en-US" altLang="zh-TW" dirty="0" smtClean="0"/>
              <a:t>(...); </a:t>
            </a:r>
            <a:r>
              <a:rPr lang="en-US" altLang="zh-TW" dirty="0" smtClean="0">
                <a:solidFill>
                  <a:srgbClr val="00B050"/>
                </a:solidFill>
              </a:rPr>
              <a:t>// sun</a:t>
            </a:r>
          </a:p>
          <a:p>
            <a:pPr marL="0" indent="0">
              <a:buNone/>
            </a:pPr>
            <a:r>
              <a:rPr lang="en-US" altLang="zh-TW" dirty="0" smtClean="0"/>
              <a:t>Rotate(angle_1p, 0, 1, 0);</a:t>
            </a:r>
          </a:p>
          <a:p>
            <a:pPr marL="0" indent="0">
              <a:buNone/>
            </a:pPr>
            <a:r>
              <a:rPr lang="en-US" altLang="zh-TW" dirty="0" smtClean="0"/>
              <a:t>Translate(radius_1p);</a:t>
            </a:r>
          </a:p>
          <a:p>
            <a:pPr marL="0" indent="0">
              <a:buNone/>
            </a:pPr>
            <a:r>
              <a:rPr lang="en-US" altLang="zh-TW" dirty="0" err="1"/>
              <a:t>DrawSolidSphere</a:t>
            </a:r>
            <a:r>
              <a:rPr lang="en-US" altLang="zh-TW" dirty="0" smtClean="0"/>
              <a:t>(...); </a:t>
            </a:r>
            <a:r>
              <a:rPr lang="en-US" altLang="zh-TW" dirty="0" smtClean="0">
                <a:solidFill>
                  <a:srgbClr val="00B050"/>
                </a:solidFill>
              </a:rPr>
              <a:t>// first planet</a:t>
            </a:r>
          </a:p>
          <a:p>
            <a:pPr marL="0" indent="0">
              <a:buNone/>
            </a:pPr>
            <a:r>
              <a:rPr lang="en-US" altLang="zh-TW" dirty="0" smtClean="0"/>
              <a:t>Rotate(angle_1m, 0, 1, 0);</a:t>
            </a:r>
          </a:p>
          <a:p>
            <a:pPr marL="0" indent="0">
              <a:buNone/>
            </a:pPr>
            <a:r>
              <a:rPr lang="en-US" altLang="zh-TW" dirty="0" smtClean="0"/>
              <a:t>Translate(radius_1m);</a:t>
            </a:r>
          </a:p>
          <a:p>
            <a:pPr marL="0" indent="0">
              <a:buNone/>
            </a:pPr>
            <a:r>
              <a:rPr lang="en-US" altLang="zh-TW" dirty="0" err="1"/>
              <a:t>DrawSolidSphere</a:t>
            </a:r>
            <a:r>
              <a:rPr lang="en-US" altLang="zh-TW" dirty="0" smtClean="0"/>
              <a:t>(...); </a:t>
            </a:r>
            <a:r>
              <a:rPr lang="en-US" altLang="zh-TW" dirty="0" smtClean="0">
                <a:solidFill>
                  <a:srgbClr val="00B050"/>
                </a:solidFill>
              </a:rPr>
              <a:t>// moon around first planet</a:t>
            </a:r>
          </a:p>
          <a:p>
            <a:pPr marL="0" indent="0">
              <a:buNone/>
            </a:pPr>
            <a:r>
              <a:rPr lang="en-US" altLang="zh-TW" dirty="0" smtClean="0"/>
              <a:t>}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89895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Adding another planet with a moon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altLang="zh-TW" sz="1200" dirty="0" smtClean="0"/>
              <a:t>void draw()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sz="1200" dirty="0" smtClean="0"/>
              <a:t>{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sz="1200" dirty="0" smtClean="0">
                <a:solidFill>
                  <a:srgbClr val="00B050"/>
                </a:solidFill>
              </a:rPr>
              <a:t>... // set the projection and the camera here (see labs)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sz="1200" dirty="0" smtClean="0">
                <a:solidFill>
                  <a:srgbClr val="00B050"/>
                </a:solidFill>
              </a:rPr>
              <a:t>// draw the scene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sz="1200" dirty="0" err="1"/>
              <a:t>DrawSolidSphere</a:t>
            </a:r>
            <a:r>
              <a:rPr lang="en-US" altLang="zh-TW" sz="1200" dirty="0" smtClean="0"/>
              <a:t>(...); </a:t>
            </a:r>
            <a:r>
              <a:rPr lang="en-US" altLang="zh-TW" sz="1200" dirty="0" smtClean="0">
                <a:solidFill>
                  <a:srgbClr val="00B050"/>
                </a:solidFill>
              </a:rPr>
              <a:t>// sun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sz="1200" b="1" dirty="0" err="1" smtClean="0">
                <a:solidFill>
                  <a:srgbClr val="FF0000"/>
                </a:solidFill>
              </a:rPr>
              <a:t>PushMatrix</a:t>
            </a:r>
            <a:r>
              <a:rPr lang="en-US" altLang="zh-TW" sz="1200" b="1" dirty="0" smtClean="0">
                <a:solidFill>
                  <a:srgbClr val="FF0000"/>
                </a:solidFill>
              </a:rPr>
              <a:t>();</a:t>
            </a:r>
            <a:r>
              <a:rPr lang="en-US" altLang="zh-TW" sz="1200" dirty="0" smtClean="0"/>
              <a:t> </a:t>
            </a:r>
            <a:r>
              <a:rPr lang="en-US" altLang="zh-TW" sz="1200" dirty="0" smtClean="0">
                <a:solidFill>
                  <a:srgbClr val="00B050"/>
                </a:solidFill>
              </a:rPr>
              <a:t>// save the model-view matrix into the transformation stack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sz="1200" dirty="0" smtClean="0"/>
              <a:t>	Rotate(angle_1p, 0, 0, 1);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sz="1200" dirty="0" smtClean="0"/>
              <a:t>	Translate(radius_1p);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sz="1200" dirty="0" smtClean="0"/>
              <a:t>	</a:t>
            </a:r>
            <a:r>
              <a:rPr lang="en-US" altLang="zh-TW" sz="1200" dirty="0" err="1"/>
              <a:t>DrawSolidSphere</a:t>
            </a:r>
            <a:r>
              <a:rPr lang="en-US" altLang="zh-TW" sz="1200" dirty="0" smtClean="0"/>
              <a:t>(...); </a:t>
            </a:r>
            <a:r>
              <a:rPr lang="en-US" altLang="zh-TW" sz="1200" dirty="0" smtClean="0">
                <a:solidFill>
                  <a:srgbClr val="00B050"/>
                </a:solidFill>
              </a:rPr>
              <a:t>// first planet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sz="1200" dirty="0" smtClean="0"/>
              <a:t>	Rotate(angle_1m, 0, 0, 1);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sz="1200" dirty="0" smtClean="0"/>
              <a:t>	Translate(radius_1m);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sz="1200" dirty="0" smtClean="0"/>
              <a:t>	</a:t>
            </a:r>
            <a:r>
              <a:rPr lang="en-US" altLang="zh-TW" sz="1200" dirty="0" err="1"/>
              <a:t>DrawSolidSphere</a:t>
            </a:r>
            <a:r>
              <a:rPr lang="en-US" altLang="zh-TW" sz="1200" dirty="0" smtClean="0"/>
              <a:t>(...); </a:t>
            </a:r>
            <a:r>
              <a:rPr lang="en-US" altLang="zh-TW" sz="1200" dirty="0" smtClean="0">
                <a:solidFill>
                  <a:srgbClr val="00B050"/>
                </a:solidFill>
              </a:rPr>
              <a:t>// moon around first planet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sz="1200" b="1" dirty="0" err="1" smtClean="0">
                <a:solidFill>
                  <a:srgbClr val="FF0000"/>
                </a:solidFill>
              </a:rPr>
              <a:t>PopMatrix</a:t>
            </a:r>
            <a:r>
              <a:rPr lang="en-US" altLang="zh-TW" sz="1200" b="1" dirty="0" smtClean="0">
                <a:solidFill>
                  <a:srgbClr val="FF0000"/>
                </a:solidFill>
              </a:rPr>
              <a:t>(); </a:t>
            </a:r>
            <a:r>
              <a:rPr lang="en-US" altLang="zh-TW" sz="1200" dirty="0" smtClean="0">
                <a:solidFill>
                  <a:srgbClr val="00B050"/>
                </a:solidFill>
              </a:rPr>
              <a:t>// restore the model-view matrix (pop from stack)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sz="1200" dirty="0" smtClean="0"/>
              <a:t>Rotate(angle_2p, 0, 0, 1);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sz="1200" dirty="0" smtClean="0"/>
              <a:t>Translate(radius_2p);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sz="1200" dirty="0" err="1"/>
              <a:t>DrawSolidSphere</a:t>
            </a:r>
            <a:r>
              <a:rPr lang="en-US" altLang="zh-TW" sz="1200" dirty="0" smtClean="0"/>
              <a:t>(...); </a:t>
            </a:r>
            <a:r>
              <a:rPr lang="en-US" altLang="zh-TW" sz="1200" dirty="0" smtClean="0">
                <a:solidFill>
                  <a:srgbClr val="00B050"/>
                </a:solidFill>
              </a:rPr>
              <a:t>// second planet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sz="1200" dirty="0" smtClean="0"/>
              <a:t>Rotate(angle_2m, 0, 0, 1);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sz="1200" dirty="0" smtClean="0"/>
              <a:t>Translate(radius_2m);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sz="1200" dirty="0" err="1"/>
              <a:t>DrawSolidSphere</a:t>
            </a:r>
            <a:r>
              <a:rPr lang="en-US" altLang="zh-TW" sz="1200" dirty="0" smtClean="0"/>
              <a:t>(...); </a:t>
            </a:r>
            <a:r>
              <a:rPr lang="en-US" altLang="zh-TW" sz="1200" dirty="0" smtClean="0">
                <a:solidFill>
                  <a:srgbClr val="00B050"/>
                </a:solidFill>
              </a:rPr>
              <a:t>// moon around second planet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sz="1200" dirty="0" smtClean="0"/>
              <a:t>}</a:t>
            </a:r>
            <a:endParaRPr lang="zh-TW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473990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Making one planet spin around its own axis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altLang="zh-TW" dirty="0" smtClean="0"/>
              <a:t>void draw()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dirty="0" smtClean="0"/>
              <a:t>{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dirty="0" smtClean="0">
                <a:solidFill>
                  <a:srgbClr val="00B050"/>
                </a:solidFill>
              </a:rPr>
              <a:t>... // set the projection and the camera here (see labs)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dirty="0" smtClean="0">
                <a:solidFill>
                  <a:srgbClr val="00B050"/>
                </a:solidFill>
              </a:rPr>
              <a:t>// draw the scene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dirty="0" err="1"/>
              <a:t>DrawSolidSphere</a:t>
            </a:r>
            <a:r>
              <a:rPr lang="en-US" altLang="zh-TW" dirty="0" smtClean="0"/>
              <a:t>(...); </a:t>
            </a:r>
            <a:r>
              <a:rPr lang="en-US" altLang="zh-TW" dirty="0" smtClean="0">
                <a:solidFill>
                  <a:srgbClr val="00B050"/>
                </a:solidFill>
              </a:rPr>
              <a:t>// sun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dirty="0" err="1" smtClean="0"/>
              <a:t>PushMatrix</a:t>
            </a:r>
            <a:r>
              <a:rPr lang="en-US" altLang="zh-TW" dirty="0" smtClean="0"/>
              <a:t>(); </a:t>
            </a:r>
            <a:r>
              <a:rPr lang="en-US" altLang="zh-TW" dirty="0" smtClean="0">
                <a:solidFill>
                  <a:srgbClr val="00B050"/>
                </a:solidFill>
              </a:rPr>
              <a:t>// save the model-view matrix into the transformation stack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dirty="0" smtClean="0"/>
              <a:t>	Rotate(angle_1p, 0, 0, 1);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dirty="0" smtClean="0"/>
              <a:t>	Translate(radius_1p);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dirty="0" smtClean="0"/>
              <a:t>	</a:t>
            </a:r>
            <a:r>
              <a:rPr lang="en-US" altLang="zh-TW" dirty="0" err="1" smtClean="0"/>
              <a:t>PushMatrix</a:t>
            </a:r>
            <a:r>
              <a:rPr lang="en-US" altLang="zh-TW" dirty="0" smtClean="0"/>
              <a:t>();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dirty="0" smtClean="0"/>
              <a:t>		Rotate(angle_1rot, 0, 1, 0); </a:t>
            </a:r>
            <a:r>
              <a:rPr lang="en-US" altLang="zh-TW" dirty="0" smtClean="0">
                <a:solidFill>
                  <a:srgbClr val="00B050"/>
                </a:solidFill>
              </a:rPr>
              <a:t>// spin!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dirty="0" smtClean="0"/>
              <a:t>		</a:t>
            </a:r>
            <a:r>
              <a:rPr lang="en-US" altLang="zh-TW" dirty="0" err="1"/>
              <a:t>DrawSolidSphere</a:t>
            </a:r>
            <a:r>
              <a:rPr lang="en-US" altLang="zh-TW" dirty="0" smtClean="0"/>
              <a:t>(...); </a:t>
            </a:r>
            <a:r>
              <a:rPr lang="en-US" altLang="zh-TW" dirty="0" smtClean="0">
                <a:solidFill>
                  <a:srgbClr val="00B050"/>
                </a:solidFill>
              </a:rPr>
              <a:t>// first planet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dirty="0" smtClean="0"/>
              <a:t>	</a:t>
            </a:r>
            <a:r>
              <a:rPr lang="en-US" altLang="zh-TW" dirty="0" err="1" smtClean="0"/>
              <a:t>PopMatrix</a:t>
            </a:r>
            <a:r>
              <a:rPr lang="en-US" altLang="zh-TW" dirty="0" smtClean="0"/>
              <a:t>();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dirty="0" smtClean="0"/>
              <a:t>	Rotate(angle_1m, 0, 0, 1);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dirty="0" smtClean="0"/>
              <a:t>	Translate(radius_1m);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dirty="0" smtClean="0"/>
              <a:t>	</a:t>
            </a:r>
            <a:r>
              <a:rPr lang="en-US" altLang="zh-TW" dirty="0" err="1" smtClean="0"/>
              <a:t>SolidSphere</a:t>
            </a:r>
            <a:r>
              <a:rPr lang="en-US" altLang="zh-TW" dirty="0" smtClean="0"/>
              <a:t>(...); </a:t>
            </a:r>
            <a:r>
              <a:rPr lang="en-US" altLang="zh-TW" dirty="0" smtClean="0">
                <a:solidFill>
                  <a:srgbClr val="00B050"/>
                </a:solidFill>
              </a:rPr>
              <a:t>// moon around first planet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dirty="0" err="1" smtClean="0"/>
              <a:t>PopMatrix</a:t>
            </a:r>
            <a:r>
              <a:rPr lang="en-US" altLang="zh-TW" dirty="0" smtClean="0"/>
              <a:t>(); </a:t>
            </a:r>
            <a:r>
              <a:rPr lang="en-US" altLang="zh-TW" dirty="0" smtClean="0">
                <a:solidFill>
                  <a:srgbClr val="00B050"/>
                </a:solidFill>
              </a:rPr>
              <a:t>// restore the model-view matrix (pop from stack)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dirty="0" smtClean="0">
                <a:solidFill>
                  <a:srgbClr val="00B050"/>
                </a:solidFill>
              </a:rPr>
              <a:t>... // draw the second planet here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dirty="0" smtClean="0"/>
              <a:t>}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33503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Example: Robot Arm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dirty="0" smtClean="0"/>
              <a:t>Represented by a tree with a single chain</a:t>
            </a:r>
          </a:p>
          <a:p>
            <a:pPr marL="0" indent="0">
              <a:buNone/>
            </a:pPr>
            <a:r>
              <a:rPr lang="en-US" altLang="zh-TW" dirty="0" smtClean="0"/>
              <a:t>Explicit hierarchical implementation</a:t>
            </a:r>
          </a:p>
          <a:p>
            <a:pPr marL="0" indent="0">
              <a:buNone/>
            </a:pPr>
            <a:r>
              <a:rPr lang="en-US" altLang="zh-TW" dirty="0" smtClean="0"/>
              <a:t>(</a:t>
            </a:r>
            <a:r>
              <a:rPr lang="en-US" altLang="zh-TW" dirty="0" err="1" smtClean="0"/>
              <a:t>i</a:t>
            </a:r>
            <a:r>
              <a:rPr lang="en-US" altLang="zh-TW" dirty="0" smtClean="0"/>
              <a:t>) Base: Rotate about base R(</a:t>
            </a:r>
            <a:r>
              <a:rPr lang="el-GR" altLang="zh-TW" dirty="0" smtClean="0"/>
              <a:t>θ</a:t>
            </a:r>
            <a:r>
              <a:rPr lang="el-GR" altLang="zh-TW" baseline="-25000" dirty="0" smtClean="0"/>
              <a:t>1</a:t>
            </a:r>
            <a:r>
              <a:rPr lang="el-GR" altLang="zh-TW" dirty="0" smtClean="0"/>
              <a:t>)</a:t>
            </a:r>
          </a:p>
          <a:p>
            <a:pPr marL="457200" lvl="1" indent="0">
              <a:buNone/>
            </a:pPr>
            <a:r>
              <a:rPr lang="en-US" altLang="zh-TW" dirty="0" smtClean="0"/>
              <a:t>M</a:t>
            </a:r>
            <a:r>
              <a:rPr lang="en-US" altLang="zh-TW" baseline="-25000" dirty="0" smtClean="0"/>
              <a:t>1</a:t>
            </a:r>
            <a:r>
              <a:rPr lang="en-US" altLang="zh-TW" dirty="0" smtClean="0"/>
              <a:t> = R(</a:t>
            </a:r>
            <a:r>
              <a:rPr lang="el-GR" altLang="zh-TW" dirty="0" smtClean="0"/>
              <a:t>θ</a:t>
            </a:r>
            <a:r>
              <a:rPr lang="el-GR" altLang="zh-TW" baseline="-25000" dirty="0" smtClean="0"/>
              <a:t>1</a:t>
            </a:r>
            <a:r>
              <a:rPr lang="el-GR" altLang="zh-TW" dirty="0" smtClean="0"/>
              <a:t>)</a:t>
            </a:r>
          </a:p>
          <a:p>
            <a:pPr marL="0" indent="0">
              <a:buNone/>
            </a:pPr>
            <a:r>
              <a:rPr lang="el-GR" altLang="zh-TW" dirty="0" smtClean="0"/>
              <a:t>(</a:t>
            </a:r>
            <a:r>
              <a:rPr lang="en-US" altLang="zh-TW" dirty="0" smtClean="0"/>
              <a:t>ii) Upper-arm: translate &amp; rotate</a:t>
            </a:r>
          </a:p>
          <a:p>
            <a:pPr marL="457200" lvl="1" indent="0">
              <a:buNone/>
            </a:pPr>
            <a:r>
              <a:rPr lang="en-US" altLang="zh-TW" dirty="0" smtClean="0"/>
              <a:t>M</a:t>
            </a:r>
            <a:r>
              <a:rPr lang="en-US" altLang="zh-TW" baseline="-25000" dirty="0" smtClean="0"/>
              <a:t>2</a:t>
            </a:r>
            <a:r>
              <a:rPr lang="en-US" altLang="zh-TW" dirty="0" smtClean="0"/>
              <a:t> = M</a:t>
            </a:r>
            <a:r>
              <a:rPr lang="en-US" altLang="zh-TW" baseline="-25000" dirty="0" smtClean="0"/>
              <a:t>1</a:t>
            </a:r>
            <a:r>
              <a:rPr lang="en-US" altLang="zh-TW" dirty="0" smtClean="0"/>
              <a:t> T(l</a:t>
            </a:r>
            <a:r>
              <a:rPr lang="en-US" altLang="zh-TW" baseline="-25000" dirty="0" smtClean="0"/>
              <a:t>2</a:t>
            </a:r>
            <a:r>
              <a:rPr lang="en-US" altLang="zh-TW" dirty="0" smtClean="0"/>
              <a:t> )R(</a:t>
            </a:r>
            <a:r>
              <a:rPr lang="el-GR" altLang="zh-TW" dirty="0" smtClean="0"/>
              <a:t>θ</a:t>
            </a:r>
            <a:r>
              <a:rPr lang="el-GR" altLang="zh-TW" baseline="-25000" dirty="0" smtClean="0"/>
              <a:t>2</a:t>
            </a:r>
            <a:r>
              <a:rPr lang="el-GR" altLang="zh-TW" dirty="0" smtClean="0"/>
              <a:t>)</a:t>
            </a:r>
          </a:p>
          <a:p>
            <a:pPr marL="0" indent="0">
              <a:buNone/>
            </a:pPr>
            <a:r>
              <a:rPr lang="el-GR" altLang="zh-TW" dirty="0" smtClean="0"/>
              <a:t>(</a:t>
            </a:r>
            <a:r>
              <a:rPr lang="en-US" altLang="zh-TW" dirty="0" smtClean="0"/>
              <a:t>iii) lower-arm: translate &amp; rotate</a:t>
            </a:r>
          </a:p>
          <a:p>
            <a:pPr marL="457200" lvl="1" indent="0">
              <a:buNone/>
            </a:pPr>
            <a:r>
              <a:rPr lang="en-US" altLang="zh-TW" dirty="0" smtClean="0"/>
              <a:t>M</a:t>
            </a:r>
            <a:r>
              <a:rPr lang="en-US" altLang="zh-TW" baseline="-25000" dirty="0" smtClean="0"/>
              <a:t>3</a:t>
            </a:r>
            <a:r>
              <a:rPr lang="en-US" altLang="zh-TW" dirty="0" smtClean="0"/>
              <a:t> = M2 T(l</a:t>
            </a:r>
            <a:r>
              <a:rPr lang="en-US" altLang="zh-TW" baseline="-25000" dirty="0" smtClean="0"/>
              <a:t>3</a:t>
            </a:r>
            <a:r>
              <a:rPr lang="en-US" altLang="zh-TW" dirty="0" smtClean="0"/>
              <a:t> )R(</a:t>
            </a:r>
            <a:r>
              <a:rPr lang="el-GR" altLang="zh-TW" dirty="0" smtClean="0"/>
              <a:t>θ</a:t>
            </a:r>
            <a:r>
              <a:rPr lang="el-GR" altLang="zh-TW" baseline="-25000" dirty="0" smtClean="0"/>
              <a:t>3</a:t>
            </a:r>
            <a:r>
              <a:rPr lang="el-GR" altLang="zh-TW" dirty="0" smtClean="0"/>
              <a:t>)</a:t>
            </a:r>
          </a:p>
          <a:p>
            <a:pPr marL="0" indent="0">
              <a:buNone/>
            </a:pPr>
            <a:r>
              <a:rPr lang="el-GR" altLang="zh-TW" dirty="0" smtClean="0"/>
              <a:t>(</a:t>
            </a:r>
            <a:r>
              <a:rPr lang="en-US" altLang="zh-TW" dirty="0" smtClean="0"/>
              <a:t>iv) end-effector: translate &amp; rotate</a:t>
            </a:r>
          </a:p>
          <a:p>
            <a:pPr marL="457200" lvl="1" indent="0">
              <a:buNone/>
            </a:pPr>
            <a:r>
              <a:rPr lang="en-US" altLang="zh-TW" dirty="0" smtClean="0"/>
              <a:t>M</a:t>
            </a:r>
            <a:r>
              <a:rPr lang="en-US" altLang="zh-TW" baseline="-25000" dirty="0" smtClean="0"/>
              <a:t>4</a:t>
            </a:r>
            <a:r>
              <a:rPr lang="en-US" altLang="zh-TW" dirty="0" smtClean="0"/>
              <a:t> = M</a:t>
            </a:r>
            <a:r>
              <a:rPr lang="en-US" altLang="zh-TW" baseline="-25000" dirty="0" smtClean="0"/>
              <a:t>3</a:t>
            </a:r>
            <a:r>
              <a:rPr lang="en-US" altLang="zh-TW" dirty="0" smtClean="0"/>
              <a:t> T(l</a:t>
            </a:r>
            <a:r>
              <a:rPr lang="en-US" altLang="zh-TW" baseline="-25000" dirty="0" smtClean="0"/>
              <a:t>4</a:t>
            </a:r>
            <a:r>
              <a:rPr lang="en-US" altLang="zh-TW" dirty="0" smtClean="0"/>
              <a:t> )R(</a:t>
            </a:r>
            <a:r>
              <a:rPr lang="el-GR" altLang="zh-TW" dirty="0" smtClean="0"/>
              <a:t>θ</a:t>
            </a:r>
            <a:r>
              <a:rPr lang="el-GR" altLang="zh-TW" baseline="-25000" dirty="0" smtClean="0"/>
              <a:t>4</a:t>
            </a:r>
            <a:r>
              <a:rPr lang="el-GR" altLang="zh-TW" dirty="0" smtClean="0"/>
              <a:t>)</a:t>
            </a:r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14650" y="514045"/>
            <a:ext cx="3239150" cy="2623159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6870050" y="3683099"/>
            <a:ext cx="323915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000" b="0" i="0" u="none" strike="noStrike" baseline="0" dirty="0" smtClean="0">
                <a:solidFill>
                  <a:srgbClr val="FF0000"/>
                </a:solidFill>
                <a:latin typeface="TimesNewRomanPSMT"/>
              </a:rPr>
              <a:t>OpenGL: display(){</a:t>
            </a:r>
          </a:p>
          <a:p>
            <a:pPr lvl="1"/>
            <a:r>
              <a:rPr lang="en-US" altLang="zh-TW" sz="2000" b="0" i="0" u="none" strike="noStrike" baseline="0" dirty="0" err="1" smtClean="0">
                <a:solidFill>
                  <a:srgbClr val="FF0000"/>
                </a:solidFill>
                <a:latin typeface="TimesNewRomanPSMT"/>
              </a:rPr>
              <a:t>draw_base</a:t>
            </a:r>
            <a:r>
              <a:rPr lang="en-US" altLang="zh-TW" sz="2000" b="0" i="0" u="none" strike="noStrike" baseline="0" dirty="0" smtClean="0">
                <a:solidFill>
                  <a:srgbClr val="FF0000"/>
                </a:solidFill>
                <a:latin typeface="TimesNewRomanPSMT"/>
              </a:rPr>
              <a:t>()</a:t>
            </a:r>
          </a:p>
          <a:p>
            <a:pPr lvl="1"/>
            <a:r>
              <a:rPr lang="en-US" altLang="zh-TW" sz="2000" b="0" i="0" u="none" strike="noStrike" baseline="0" dirty="0" err="1" smtClean="0">
                <a:solidFill>
                  <a:srgbClr val="FF0000"/>
                </a:solidFill>
                <a:latin typeface="TimesNewRomanPSMT"/>
              </a:rPr>
              <a:t>Rotatef</a:t>
            </a:r>
            <a:r>
              <a:rPr lang="en-US" altLang="zh-TW" sz="2000" b="0" i="0" u="none" strike="noStrike" baseline="0" dirty="0" smtClean="0">
                <a:solidFill>
                  <a:srgbClr val="FF0000"/>
                </a:solidFill>
                <a:latin typeface="TimesNewRomanPSMT"/>
              </a:rPr>
              <a:t>(</a:t>
            </a:r>
            <a:r>
              <a:rPr lang="el-GR" altLang="zh-TW" sz="2000" b="0" i="0" u="none" strike="noStrike" baseline="0" dirty="0" smtClean="0">
                <a:solidFill>
                  <a:srgbClr val="FF0000"/>
                </a:solidFill>
                <a:latin typeface="TimesNewRomanPSMT"/>
              </a:rPr>
              <a:t>θ</a:t>
            </a:r>
            <a:r>
              <a:rPr lang="el-GR" altLang="zh-TW" sz="2000" b="0" i="0" u="none" strike="noStrike" baseline="-25000" dirty="0" smtClean="0">
                <a:solidFill>
                  <a:srgbClr val="FF0000"/>
                </a:solidFill>
                <a:latin typeface="TimesNewRomanPSMT"/>
              </a:rPr>
              <a:t>1</a:t>
            </a:r>
            <a:r>
              <a:rPr lang="el-GR" altLang="zh-TW" sz="2000" b="0" i="0" u="none" strike="noStrike" baseline="0" dirty="0" smtClean="0">
                <a:solidFill>
                  <a:srgbClr val="FF0000"/>
                </a:solidFill>
                <a:latin typeface="TimesNewRomanPSMT"/>
              </a:rPr>
              <a:t>,0,0,1);</a:t>
            </a:r>
          </a:p>
          <a:p>
            <a:pPr lvl="1"/>
            <a:r>
              <a:rPr lang="en-US" altLang="zh-TW" sz="2000" b="0" i="0" u="none" strike="noStrike" baseline="0" dirty="0" err="1" smtClean="0">
                <a:solidFill>
                  <a:srgbClr val="FF0000"/>
                </a:solidFill>
                <a:latin typeface="TimesNewRomanPSMT"/>
              </a:rPr>
              <a:t>draw_upperarm</a:t>
            </a:r>
            <a:r>
              <a:rPr lang="en-US" altLang="zh-TW" sz="2000" b="0" i="0" u="none" strike="noStrike" baseline="0" dirty="0" smtClean="0">
                <a:solidFill>
                  <a:srgbClr val="FF0000"/>
                </a:solidFill>
                <a:latin typeface="TimesNewRomanPSMT"/>
              </a:rPr>
              <a:t>();</a:t>
            </a:r>
          </a:p>
          <a:p>
            <a:pPr lvl="1"/>
            <a:r>
              <a:rPr lang="en-US" altLang="zh-TW" sz="2000" b="0" i="0" u="none" strike="noStrike" baseline="0" dirty="0" err="1" smtClean="0">
                <a:solidFill>
                  <a:srgbClr val="FF0000"/>
                </a:solidFill>
                <a:latin typeface="TimesNewRomanPSMT"/>
              </a:rPr>
              <a:t>Translatef</a:t>
            </a:r>
            <a:r>
              <a:rPr lang="en-US" altLang="zh-TW" sz="2000" b="0" i="0" u="none" strike="noStrike" baseline="0" dirty="0" smtClean="0">
                <a:solidFill>
                  <a:srgbClr val="FF0000"/>
                </a:solidFill>
                <a:latin typeface="TimesNewRomanPSMT"/>
              </a:rPr>
              <a:t>(0,l</a:t>
            </a:r>
            <a:r>
              <a:rPr lang="en-US" altLang="zh-TW" sz="2000" b="0" i="0" u="none" strike="noStrike" baseline="-25000" dirty="0" smtClean="0">
                <a:solidFill>
                  <a:srgbClr val="FF0000"/>
                </a:solidFill>
                <a:latin typeface="TimesNewRomanPSMT"/>
              </a:rPr>
              <a:t>2</a:t>
            </a:r>
            <a:r>
              <a:rPr lang="en-US" altLang="zh-TW" sz="2000" b="0" i="0" u="none" strike="noStrike" baseline="0" dirty="0" smtClean="0">
                <a:solidFill>
                  <a:srgbClr val="FF0000"/>
                </a:solidFill>
                <a:latin typeface="TimesNewRomanPSMT"/>
              </a:rPr>
              <a:t> ,0);</a:t>
            </a:r>
          </a:p>
          <a:p>
            <a:pPr lvl="1"/>
            <a:r>
              <a:rPr lang="en-US" altLang="zh-TW" sz="2000" b="0" i="0" u="none" strike="noStrike" baseline="0" dirty="0" err="1" smtClean="0">
                <a:solidFill>
                  <a:srgbClr val="FF0000"/>
                </a:solidFill>
                <a:latin typeface="TimesNewRomanPSMT"/>
              </a:rPr>
              <a:t>Rotatef</a:t>
            </a:r>
            <a:r>
              <a:rPr lang="en-US" altLang="zh-TW" sz="2000" b="0" i="0" u="none" strike="noStrike" baseline="0" dirty="0" smtClean="0">
                <a:solidFill>
                  <a:srgbClr val="FF0000"/>
                </a:solidFill>
                <a:latin typeface="TimesNewRomanPSMT"/>
              </a:rPr>
              <a:t>(</a:t>
            </a:r>
            <a:r>
              <a:rPr lang="el-GR" altLang="zh-TW" sz="2000" b="0" i="0" u="none" strike="noStrike" baseline="0" dirty="0" smtClean="0">
                <a:solidFill>
                  <a:srgbClr val="FF0000"/>
                </a:solidFill>
                <a:latin typeface="TimesNewRomanPSMT"/>
              </a:rPr>
              <a:t>θ</a:t>
            </a:r>
            <a:r>
              <a:rPr lang="el-GR" altLang="zh-TW" sz="2000" b="0" i="0" u="none" strike="noStrike" baseline="-25000" dirty="0" smtClean="0">
                <a:solidFill>
                  <a:srgbClr val="FF0000"/>
                </a:solidFill>
                <a:latin typeface="TimesNewRomanPSMT"/>
              </a:rPr>
              <a:t>2</a:t>
            </a:r>
            <a:r>
              <a:rPr lang="el-GR" altLang="zh-TW" sz="2000" b="0" i="0" u="none" strike="noStrike" baseline="0" dirty="0" smtClean="0">
                <a:solidFill>
                  <a:srgbClr val="FF0000"/>
                </a:solidFill>
                <a:latin typeface="TimesNewRomanPSMT"/>
              </a:rPr>
              <a:t>,0,0,1);</a:t>
            </a:r>
          </a:p>
          <a:p>
            <a:pPr lvl="1"/>
            <a:r>
              <a:rPr lang="en-US" altLang="zh-TW" sz="2000" b="0" i="0" u="none" strike="noStrike" baseline="0" dirty="0" err="1" smtClean="0">
                <a:solidFill>
                  <a:srgbClr val="FF0000"/>
                </a:solidFill>
                <a:latin typeface="TimesNewRomanPSMT"/>
              </a:rPr>
              <a:t>draw_lowerarm</a:t>
            </a:r>
            <a:r>
              <a:rPr lang="en-US" altLang="zh-TW" sz="2000" b="0" i="0" u="none" strike="noStrike" baseline="0" dirty="0" smtClean="0">
                <a:solidFill>
                  <a:srgbClr val="FF0000"/>
                </a:solidFill>
                <a:latin typeface="TimesNewRomanPSMT"/>
              </a:rPr>
              <a:t>();</a:t>
            </a:r>
          </a:p>
          <a:p>
            <a:pPr lvl="1"/>
            <a:r>
              <a:rPr lang="en-US" altLang="zh-TW" sz="2000" b="0" i="0" u="none" strike="noStrike" baseline="0" dirty="0" smtClean="0">
                <a:solidFill>
                  <a:srgbClr val="FF0000"/>
                </a:solidFill>
                <a:latin typeface="TimesNewRomanPSMT"/>
              </a:rPr>
              <a:t>……</a:t>
            </a:r>
          </a:p>
          <a:p>
            <a:r>
              <a:rPr lang="en-US" altLang="zh-TW" sz="2000" b="0" i="0" u="none" strike="noStrike" baseline="0" dirty="0" smtClean="0">
                <a:solidFill>
                  <a:srgbClr val="FF0000"/>
                </a:solidFill>
                <a:latin typeface="TimesNewRomanPSMT"/>
              </a:rPr>
              <a:t>}</a:t>
            </a:r>
            <a:endParaRPr lang="zh-TW" altLang="en-US" dirty="0">
              <a:solidFill>
                <a:srgbClr val="FF0000"/>
              </a:solidFill>
            </a:endParaRPr>
          </a:p>
        </p:txBody>
      </p:sp>
      <p:grpSp>
        <p:nvGrpSpPr>
          <p:cNvPr id="24" name="群組 23"/>
          <p:cNvGrpSpPr/>
          <p:nvPr/>
        </p:nvGrpSpPr>
        <p:grpSpPr>
          <a:xfrm>
            <a:off x="9921875" y="3323544"/>
            <a:ext cx="1619250" cy="3078671"/>
            <a:chOff x="10045700" y="2947850"/>
            <a:chExt cx="1619250" cy="3078671"/>
          </a:xfrm>
        </p:grpSpPr>
        <p:sp>
          <p:nvSpPr>
            <p:cNvPr id="6" name="圓角矩形 5"/>
            <p:cNvSpPr/>
            <p:nvPr/>
          </p:nvSpPr>
          <p:spPr>
            <a:xfrm>
              <a:off x="10379075" y="2947850"/>
              <a:ext cx="952500" cy="4953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Base</a:t>
              </a:r>
              <a:endParaRPr lang="zh-TW" altLang="en-US" dirty="0"/>
            </a:p>
          </p:txBody>
        </p:sp>
        <p:sp>
          <p:nvSpPr>
            <p:cNvPr id="7" name="圓角矩形 6"/>
            <p:cNvSpPr/>
            <p:nvPr/>
          </p:nvSpPr>
          <p:spPr>
            <a:xfrm>
              <a:off x="10169525" y="3816361"/>
              <a:ext cx="1371600" cy="4953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Upper-arm</a:t>
              </a:r>
              <a:endParaRPr lang="zh-TW" altLang="en-US" dirty="0"/>
            </a:p>
          </p:txBody>
        </p:sp>
        <p:sp>
          <p:nvSpPr>
            <p:cNvPr id="8" name="圓角矩形 7"/>
            <p:cNvSpPr/>
            <p:nvPr/>
          </p:nvSpPr>
          <p:spPr>
            <a:xfrm>
              <a:off x="10169525" y="4673791"/>
              <a:ext cx="1371600" cy="4953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Lower-arm</a:t>
              </a:r>
              <a:endParaRPr lang="zh-TW" altLang="en-US" dirty="0"/>
            </a:p>
          </p:txBody>
        </p:sp>
        <p:sp>
          <p:nvSpPr>
            <p:cNvPr id="9" name="圓角矩形 8"/>
            <p:cNvSpPr/>
            <p:nvPr/>
          </p:nvSpPr>
          <p:spPr>
            <a:xfrm>
              <a:off x="10045700" y="5531221"/>
              <a:ext cx="1619250" cy="4953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dirty="0" smtClean="0"/>
                <a:t>End-effector</a:t>
              </a:r>
              <a:endParaRPr lang="zh-TW" altLang="en-US" dirty="0"/>
            </a:p>
          </p:txBody>
        </p:sp>
        <p:cxnSp>
          <p:nvCxnSpPr>
            <p:cNvPr id="11" name="直線單箭頭接點 10"/>
            <p:cNvCxnSpPr>
              <a:stCxn id="6" idx="2"/>
              <a:endCxn id="7" idx="0"/>
            </p:cNvCxnSpPr>
            <p:nvPr/>
          </p:nvCxnSpPr>
          <p:spPr>
            <a:xfrm>
              <a:off x="10855325" y="3443150"/>
              <a:ext cx="0" cy="37321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單箭頭接點 11"/>
            <p:cNvCxnSpPr>
              <a:stCxn id="7" idx="2"/>
              <a:endCxn id="8" idx="0"/>
            </p:cNvCxnSpPr>
            <p:nvPr/>
          </p:nvCxnSpPr>
          <p:spPr>
            <a:xfrm>
              <a:off x="10855325" y="4311661"/>
              <a:ext cx="0" cy="36213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單箭頭接點 17"/>
            <p:cNvCxnSpPr>
              <a:stCxn id="8" idx="2"/>
              <a:endCxn id="9" idx="0"/>
            </p:cNvCxnSpPr>
            <p:nvPr/>
          </p:nvCxnSpPr>
          <p:spPr>
            <a:xfrm>
              <a:off x="10855325" y="5169091"/>
              <a:ext cx="0" cy="36213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26691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This example demonstrates an explicit hierarchy</a:t>
            </a:r>
          </a:p>
          <a:p>
            <a:pPr lvl="1"/>
            <a:r>
              <a:rPr lang="en-US" altLang="zh-TW" dirty="0" smtClean="0"/>
              <a:t>hard-coded in display function</a:t>
            </a:r>
          </a:p>
          <a:p>
            <a:pPr lvl="1"/>
            <a:r>
              <a:rPr lang="en-US" altLang="zh-TW" dirty="0" smtClean="0"/>
              <a:t>hierarchy cannot be changed (inflexible)</a:t>
            </a:r>
          </a:p>
          <a:p>
            <a:pPr marL="0" indent="0">
              <a:buNone/>
            </a:pPr>
            <a:r>
              <a:rPr lang="en-US" altLang="zh-TW" dirty="0" smtClean="0"/>
              <a:t>Object-oriented hierarchical tree data structure</a:t>
            </a:r>
          </a:p>
          <a:p>
            <a:pPr marL="457200" lvl="1" indent="0">
              <a:buNone/>
            </a:pPr>
            <a:r>
              <a:rPr lang="en-US" altLang="zh-TW" dirty="0" smtClean="0"/>
              <a:t>Each node ‘object’ store</a:t>
            </a:r>
          </a:p>
          <a:p>
            <a:pPr marL="457200" lvl="1" indent="0">
              <a:buNone/>
            </a:pPr>
            <a:r>
              <a:rPr lang="en-US" altLang="zh-TW" dirty="0" smtClean="0"/>
              <a:t>(1) Transformation of object M</a:t>
            </a:r>
          </a:p>
          <a:p>
            <a:pPr marL="457200" lvl="1" indent="0">
              <a:buNone/>
            </a:pPr>
            <a:r>
              <a:rPr lang="en-US" altLang="zh-TW" dirty="0" smtClean="0"/>
              <a:t>(2) Pointer to function to draw object</a:t>
            </a:r>
          </a:p>
          <a:p>
            <a:pPr marL="457200" lvl="1" indent="0">
              <a:buNone/>
            </a:pPr>
            <a:r>
              <a:rPr lang="en-US" altLang="zh-TW" dirty="0" smtClean="0"/>
              <a:t>(3) Pointers to children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15148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OpenGL pseudo code for single chain tree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display(){</a:t>
            </a:r>
          </a:p>
          <a:p>
            <a:pPr marL="457200" lvl="1" indent="0">
              <a:buNone/>
            </a:pPr>
            <a:r>
              <a:rPr lang="en-US" altLang="zh-TW" dirty="0" err="1" smtClean="0"/>
              <a:t>draw_arm</a:t>
            </a:r>
            <a:r>
              <a:rPr lang="en-US" altLang="zh-TW" dirty="0" smtClean="0"/>
              <a:t>(root); /* single call to recursive function */</a:t>
            </a:r>
          </a:p>
          <a:p>
            <a:pPr marL="0" indent="0">
              <a:buNone/>
            </a:pPr>
            <a:r>
              <a:rPr lang="en-US" altLang="zh-TW" dirty="0" smtClean="0"/>
              <a:t>}</a:t>
            </a:r>
          </a:p>
          <a:p>
            <a:pPr marL="0" indent="0">
              <a:buNone/>
            </a:pPr>
            <a:r>
              <a:rPr lang="en-US" altLang="zh-TW" dirty="0" err="1" smtClean="0"/>
              <a:t>draw_arm</a:t>
            </a:r>
            <a:r>
              <a:rPr lang="en-US" altLang="zh-TW" dirty="0" smtClean="0"/>
              <a:t>(node){</a:t>
            </a:r>
          </a:p>
          <a:p>
            <a:pPr marL="457200" lvl="1" indent="0">
              <a:buNone/>
            </a:pPr>
            <a:r>
              <a:rPr lang="en-US" altLang="zh-TW" dirty="0" smtClean="0"/>
              <a:t>Transform(</a:t>
            </a:r>
            <a:r>
              <a:rPr lang="en-US" altLang="zh-TW" dirty="0" err="1" smtClean="0"/>
              <a:t>node.M</a:t>
            </a:r>
            <a:r>
              <a:rPr lang="en-US" altLang="zh-TW" dirty="0" smtClean="0"/>
              <a:t>); /* apply model transform */</a:t>
            </a:r>
          </a:p>
          <a:p>
            <a:pPr marL="457200" lvl="1" indent="0">
              <a:buNone/>
            </a:pPr>
            <a:r>
              <a:rPr lang="en-US" altLang="zh-TW" dirty="0" err="1" smtClean="0"/>
              <a:t>node.draw</a:t>
            </a:r>
            <a:r>
              <a:rPr lang="en-US" altLang="zh-TW" dirty="0" smtClean="0"/>
              <a:t>(); /* draw this part */</a:t>
            </a:r>
          </a:p>
          <a:p>
            <a:pPr marL="457200" lvl="1" indent="0">
              <a:buNone/>
            </a:pPr>
            <a:r>
              <a:rPr lang="en-US" altLang="zh-TW" dirty="0" err="1" smtClean="0"/>
              <a:t>draw_arm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node.child</a:t>
            </a:r>
            <a:r>
              <a:rPr lang="en-US" altLang="zh-TW" dirty="0" smtClean="0"/>
              <a:t>); /* recursive call to children */</a:t>
            </a:r>
          </a:p>
          <a:p>
            <a:pPr marL="0" indent="0">
              <a:buNone/>
            </a:pPr>
            <a:r>
              <a:rPr lang="en-US" altLang="zh-TW" dirty="0" smtClean="0"/>
              <a:t>}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61276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25612" y="4513483"/>
            <a:ext cx="1165123" cy="218577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Example: Torso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This figure consists of a torso and connected part, each arm and leg has two parts, but each arm and leg depend on the location &amp; orientation of the torso, but not each other.</a:t>
            </a:r>
          </a:p>
          <a:p>
            <a:r>
              <a:rPr lang="en-US" altLang="zh-TW" dirty="0" smtClean="0"/>
              <a:t>Lets assume we can build the individual parts head(), torso(), </a:t>
            </a:r>
            <a:r>
              <a:rPr lang="en-US" altLang="zh-TW" dirty="0" err="1" smtClean="0"/>
              <a:t>left_upper_arm</a:t>
            </a:r>
            <a:r>
              <a:rPr lang="en-US" altLang="zh-TW" dirty="0" smtClean="0"/>
              <a:t>() etc.</a:t>
            </a:r>
          </a:p>
          <a:p>
            <a:r>
              <a:rPr lang="en-US" altLang="zh-TW" dirty="0" smtClean="0"/>
              <a:t>Each part can be located w.r.t its parent by a translation and one or more rotations.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89760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Hierarchical Models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altLang="zh-TW" dirty="0" smtClean="0"/>
              <a:t>Hierarchical models used to represent complex objects</a:t>
            </a:r>
          </a:p>
          <a:p>
            <a:r>
              <a:rPr lang="en-US" altLang="zh-TW" dirty="0" smtClean="0"/>
              <a:t>explicit dependency between sub-parts of an object</a:t>
            </a:r>
          </a:p>
          <a:p>
            <a:r>
              <a:rPr lang="en-US" altLang="zh-TW" dirty="0" smtClean="0"/>
              <a:t>object-oriented approach to implementation</a:t>
            </a:r>
          </a:p>
          <a:p>
            <a:r>
              <a:rPr lang="en-US" altLang="zh-TW" dirty="0" smtClean="0"/>
              <a:t>e.g. Articulated objects (robot arm)</a:t>
            </a:r>
          </a:p>
          <a:p>
            <a:pPr marL="0" indent="0">
              <a:buNone/>
            </a:pPr>
            <a:r>
              <a:rPr lang="en-US" altLang="zh-TW" dirty="0" smtClean="0"/>
              <a:t>Scene hierarchical uses to represent all objects in as a hierarchy</a:t>
            </a:r>
          </a:p>
          <a:p>
            <a:r>
              <a:rPr lang="en-US" altLang="zh-TW" dirty="0" smtClean="0"/>
              <a:t>shapes/lights/viewpoints/transforms/attributes</a:t>
            </a:r>
          </a:p>
          <a:p>
            <a:r>
              <a:rPr lang="en-US" altLang="zh-TW" dirty="0" smtClean="0"/>
              <a:t>‘Scene Graph’</a:t>
            </a:r>
          </a:p>
          <a:p>
            <a:pPr marL="0" indent="0">
              <a:buNone/>
            </a:pPr>
            <a:r>
              <a:rPr lang="en-US" altLang="zh-TW" dirty="0" smtClean="0"/>
              <a:t>Scenes can be represented non-hierarchically</a:t>
            </a:r>
          </a:p>
          <a:p>
            <a:r>
              <a:rPr lang="en-US" altLang="zh-TW" dirty="0" smtClean="0"/>
              <a:t>leads to difficulties in scaling to large scale complex scenes</a:t>
            </a:r>
          </a:p>
          <a:p>
            <a:r>
              <a:rPr lang="en-US" altLang="zh-TW" dirty="0" smtClean="0"/>
              <a:t>all functions explicit in display() function</a:t>
            </a:r>
          </a:p>
          <a:p>
            <a:r>
              <a:rPr lang="en-US" altLang="zh-TW" dirty="0" smtClean="0"/>
              <a:t>inflexible</a:t>
            </a:r>
          </a:p>
          <a:p>
            <a:pPr marL="0" indent="0">
              <a:buNone/>
            </a:pPr>
            <a:r>
              <a:rPr lang="en-US" altLang="zh-TW" dirty="0" smtClean="0"/>
              <a:t>Design of graphics systems with multiple objects</a:t>
            </a:r>
          </a:p>
          <a:p>
            <a:r>
              <a:rPr lang="en-US" altLang="zh-TW" dirty="0" smtClean="0"/>
              <a:t>hierarchical models</a:t>
            </a:r>
          </a:p>
          <a:p>
            <a:r>
              <a:rPr lang="en-US" altLang="zh-TW" dirty="0" smtClean="0"/>
              <a:t>object-oriented design</a:t>
            </a:r>
          </a:p>
          <a:p>
            <a:r>
              <a:rPr lang="en-US" altLang="zh-TW" dirty="0" smtClean="0"/>
              <a:t>scene graphs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35622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Example: Torso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The display callback must traverse the tree i.e. visit every node, drawing the object for that node, using the correct model-view matrix</a:t>
            </a:r>
          </a:p>
          <a:p>
            <a:r>
              <a:rPr lang="en-US" altLang="zh-TW" dirty="0" smtClean="0"/>
              <a:t>A standard pre-order traversal (that travels down the left of the tree, visiting each node) is used</a:t>
            </a:r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5900" y="3519744"/>
            <a:ext cx="1694835" cy="3179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2230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320121"/>
            <a:ext cx="1694835" cy="3179509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Example: Torso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94479" y="1934605"/>
            <a:ext cx="8859321" cy="4242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855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zh-TW" dirty="0" smtClean="0"/>
              <a:t>First draw torso. It only has one angle associated with it that allows it to rotate about y.</a:t>
            </a:r>
          </a:p>
          <a:p>
            <a:r>
              <a:rPr lang="en-US" altLang="zh-TW" dirty="0" smtClean="0"/>
              <a:t>Then we go to the head, however note we have to come back up to the torso to get to the arms and legs</a:t>
            </a:r>
          </a:p>
          <a:p>
            <a:r>
              <a:rPr lang="en-US" altLang="zh-TW" dirty="0" smtClean="0"/>
              <a:t>Any matrix that we apply to draw the head is not required for the arms or legs.</a:t>
            </a:r>
          </a:p>
          <a:p>
            <a:r>
              <a:rPr lang="en-US" altLang="zh-TW" dirty="0" smtClean="0"/>
              <a:t>Rather than recomputed the matrix that we apply to the torso node we can save it on the stack with a </a:t>
            </a:r>
            <a:r>
              <a:rPr lang="en-US" altLang="zh-TW" dirty="0" err="1" smtClean="0"/>
              <a:t>PushMatrix</a:t>
            </a:r>
            <a:r>
              <a:rPr lang="en-US" altLang="zh-TW" dirty="0" smtClean="0"/>
              <a:t>().</a:t>
            </a:r>
          </a:p>
          <a:p>
            <a:r>
              <a:rPr lang="en-US" altLang="zh-TW" dirty="0" smtClean="0"/>
              <a:t>We can then go to the node for the head, changing the model-view matrix as necessary to draw the head.</a:t>
            </a:r>
          </a:p>
          <a:p>
            <a:r>
              <a:rPr lang="en-US" altLang="zh-TW" dirty="0" smtClean="0"/>
              <a:t>When we come back up to the torso node, we recover the model-view matrix with a </a:t>
            </a:r>
            <a:r>
              <a:rPr lang="en-US" altLang="zh-TW" dirty="0" err="1" smtClean="0"/>
              <a:t>PopMatrix</a:t>
            </a:r>
            <a:r>
              <a:rPr lang="en-US" altLang="zh-TW" dirty="0" smtClean="0"/>
              <a:t>()</a:t>
            </a:r>
          </a:p>
          <a:p>
            <a:r>
              <a:rPr lang="en-US" altLang="zh-TW" dirty="0" smtClean="0"/>
              <a:t>We have to come back up the torso after dealing with the left arm so we must go to a </a:t>
            </a:r>
            <a:r>
              <a:rPr lang="en-US" altLang="zh-TW" dirty="0" err="1" smtClean="0"/>
              <a:t>PushMatrix</a:t>
            </a:r>
            <a:r>
              <a:rPr lang="en-US" altLang="zh-TW" dirty="0" smtClean="0"/>
              <a:t>() immediately after the pop to keep a copy of the same model-view matrix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1815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Simple!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Although it appears convoluting, the rule is simple – every time we go to the left at a node with another unvisited right child we do a push; every time we return to the node we do a pop.</a:t>
            </a:r>
          </a:p>
          <a:p>
            <a:r>
              <a:rPr lang="en-US" altLang="zh-TW" dirty="0" smtClean="0"/>
              <a:t>Note we must do a pop at the end so the total number of pushes and pops is the same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62870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842403"/>
            <a:ext cx="10515600" cy="4351338"/>
          </a:xfrm>
        </p:spPr>
        <p:txBody>
          <a:bodyPr>
            <a:normAutofit fontScale="62500" lnSpcReduction="200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altLang="zh-TW" dirty="0" err="1" smtClean="0"/>
              <a:t>Rotatef</a:t>
            </a:r>
            <a:r>
              <a:rPr lang="en-US" altLang="zh-TW" dirty="0" smtClean="0"/>
              <a:t>(theta[0], 0.0, 1.0, 0.0);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b="1" dirty="0" err="1" smtClean="0">
                <a:solidFill>
                  <a:srgbClr val="0070C0"/>
                </a:solidFill>
              </a:rPr>
              <a:t>DrawTorso</a:t>
            </a:r>
            <a:r>
              <a:rPr lang="en-US" altLang="zh-TW" b="1" dirty="0" smtClean="0">
                <a:solidFill>
                  <a:srgbClr val="0070C0"/>
                </a:solidFill>
              </a:rPr>
              <a:t>();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b="1" dirty="0" err="1" smtClean="0">
                <a:solidFill>
                  <a:srgbClr val="FF0000"/>
                </a:solidFill>
              </a:rPr>
              <a:t>PushMatrix</a:t>
            </a:r>
            <a:r>
              <a:rPr lang="en-US" altLang="zh-TW" b="1" dirty="0" smtClean="0">
                <a:solidFill>
                  <a:srgbClr val="FF0000"/>
                </a:solidFill>
              </a:rPr>
              <a:t>(); //save current model-view matrix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dirty="0" err="1" smtClean="0"/>
              <a:t>Translatef</a:t>
            </a:r>
            <a:r>
              <a:rPr lang="en-US" altLang="zh-TW" dirty="0" smtClean="0"/>
              <a:t>(0.0, TORSO_HEIGHT+0.5*HEAD_HEIGHT, 0.0);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dirty="0" err="1" smtClean="0"/>
              <a:t>Rotatef</a:t>
            </a:r>
            <a:r>
              <a:rPr lang="en-US" altLang="zh-TW" dirty="0" smtClean="0"/>
              <a:t>(theta[1], 1.0, 0.0, 0.0);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dirty="0" err="1" smtClean="0"/>
              <a:t>Rotatef</a:t>
            </a:r>
            <a:r>
              <a:rPr lang="en-US" altLang="zh-TW" dirty="0" smtClean="0"/>
              <a:t>(theta[2], 0.0, 1.0, 0.0);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dirty="0" err="1" smtClean="0"/>
              <a:t>Translatef</a:t>
            </a:r>
            <a:r>
              <a:rPr lang="en-US" altLang="zh-TW" dirty="0" smtClean="0"/>
              <a:t>(0.0, -0.5*HEAD_HEIGHT, 0.0);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b="1" dirty="0" err="1" smtClean="0">
                <a:solidFill>
                  <a:srgbClr val="0070C0"/>
                </a:solidFill>
              </a:rPr>
              <a:t>DrawHead</a:t>
            </a:r>
            <a:r>
              <a:rPr lang="en-US" altLang="zh-TW" b="1" dirty="0" smtClean="0">
                <a:solidFill>
                  <a:srgbClr val="0070C0"/>
                </a:solidFill>
              </a:rPr>
              <a:t>();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sz="2700" b="1" dirty="0" err="1" smtClean="0">
                <a:solidFill>
                  <a:srgbClr val="FF0000"/>
                </a:solidFill>
              </a:rPr>
              <a:t>PopMatrix</a:t>
            </a:r>
            <a:r>
              <a:rPr lang="en-US" altLang="zh-TW" sz="2700" b="1" dirty="0">
                <a:solidFill>
                  <a:srgbClr val="FF0000"/>
                </a:solidFill>
              </a:rPr>
              <a:t>(); //we have drawn the head so go back up to torso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sz="2700" b="1" dirty="0" err="1" smtClean="0">
                <a:solidFill>
                  <a:srgbClr val="FF0000"/>
                </a:solidFill>
              </a:rPr>
              <a:t>PushMatrix</a:t>
            </a:r>
            <a:r>
              <a:rPr lang="en-US" altLang="zh-TW" sz="2700" b="1" dirty="0">
                <a:solidFill>
                  <a:srgbClr val="FF0000"/>
                </a:solidFill>
              </a:rPr>
              <a:t>(); //but now want to draw left arm so save the torso matrix again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dirty="0" err="1" smtClean="0"/>
              <a:t>Translatef</a:t>
            </a:r>
            <a:r>
              <a:rPr lang="en-US" altLang="zh-TW" dirty="0" smtClean="0"/>
              <a:t>(-(TORSO_RADIUS+UPPER_ARM_RADIUS), 0.9*TORSO_HEIGHT, 0.0);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dirty="0" err="1" smtClean="0"/>
              <a:t>Rotatef</a:t>
            </a:r>
            <a:r>
              <a:rPr lang="en-US" altLang="zh-TW" dirty="0" smtClean="0"/>
              <a:t>(theta[3], 1.0, 0.0, 0.0);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b="1" dirty="0" err="1" smtClean="0">
                <a:solidFill>
                  <a:srgbClr val="0070C0"/>
                </a:solidFill>
              </a:rPr>
              <a:t>DrawLeft_upper_arm</a:t>
            </a:r>
            <a:r>
              <a:rPr lang="en-US" altLang="zh-TW" b="1" dirty="0" smtClean="0">
                <a:solidFill>
                  <a:srgbClr val="0070C0"/>
                </a:solidFill>
              </a:rPr>
              <a:t>();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dirty="0" err="1" smtClean="0"/>
              <a:t>Translatef</a:t>
            </a:r>
            <a:r>
              <a:rPr lang="en-US" altLang="zh-TW" dirty="0" smtClean="0"/>
              <a:t>(0.0, UPPER_ARM_HEIGHT, 0.0);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dirty="0" err="1" smtClean="0"/>
              <a:t>Rotatef</a:t>
            </a:r>
            <a:r>
              <a:rPr lang="en-US" altLang="zh-TW" dirty="0" smtClean="0"/>
              <a:t>(theta[4], 1.0, 0.0, 0.0);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b="1" dirty="0" err="1" smtClean="0">
                <a:solidFill>
                  <a:srgbClr val="0070C0"/>
                </a:solidFill>
              </a:rPr>
              <a:t>DrawLeft_lower_arm</a:t>
            </a:r>
            <a:r>
              <a:rPr lang="en-US" altLang="zh-TW" b="1" dirty="0" smtClean="0">
                <a:solidFill>
                  <a:srgbClr val="0070C0"/>
                </a:solidFill>
              </a:rPr>
              <a:t>();</a:t>
            </a:r>
            <a:endParaRPr lang="zh-TW" altLang="en-US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127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altLang="zh-TW" b="1" dirty="0" err="1" smtClean="0">
                <a:solidFill>
                  <a:srgbClr val="FF0000"/>
                </a:solidFill>
              </a:rPr>
              <a:t>PopMatrix</a:t>
            </a:r>
            <a:r>
              <a:rPr lang="en-US" altLang="zh-TW" b="1" dirty="0" smtClean="0">
                <a:solidFill>
                  <a:srgbClr val="FF0000"/>
                </a:solidFill>
              </a:rPr>
              <a:t>(); //left arm done, go back up to torso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b="1" dirty="0" err="1" smtClean="0">
                <a:solidFill>
                  <a:srgbClr val="FF0000"/>
                </a:solidFill>
              </a:rPr>
              <a:t>PushMatrix</a:t>
            </a:r>
            <a:r>
              <a:rPr lang="en-US" altLang="zh-TW" b="1" dirty="0" smtClean="0">
                <a:solidFill>
                  <a:srgbClr val="FF0000"/>
                </a:solidFill>
              </a:rPr>
              <a:t>(); //but we are going to draw the right arm so save the torso matrix again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dirty="0" err="1" smtClean="0"/>
              <a:t>Translatef</a:t>
            </a:r>
            <a:r>
              <a:rPr lang="en-US" altLang="zh-TW" dirty="0" smtClean="0"/>
              <a:t>(TORSO_RADIUS+UPPER_ARM_RADIUS, 0.9*TORSO_HEIGHT, 0.0);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dirty="0" err="1" smtClean="0"/>
              <a:t>Rotatef</a:t>
            </a:r>
            <a:r>
              <a:rPr lang="en-US" altLang="zh-TW" dirty="0" smtClean="0"/>
              <a:t>(theta[5], 1.0, 0.0, 0.0);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b="1" dirty="0" err="1" smtClean="0">
                <a:solidFill>
                  <a:srgbClr val="0070C0"/>
                </a:solidFill>
              </a:rPr>
              <a:t>DrawRight_upper_arm</a:t>
            </a:r>
            <a:r>
              <a:rPr lang="en-US" altLang="zh-TW" b="1" dirty="0" smtClean="0">
                <a:solidFill>
                  <a:srgbClr val="0070C0"/>
                </a:solidFill>
              </a:rPr>
              <a:t>();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dirty="0" err="1" smtClean="0"/>
              <a:t>Translatef</a:t>
            </a:r>
            <a:r>
              <a:rPr lang="en-US" altLang="zh-TW" dirty="0" smtClean="0"/>
              <a:t>(0.0, UPPER_ARM_HEIGHT, 0.0);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dirty="0" err="1" smtClean="0"/>
              <a:t>Rotatef</a:t>
            </a:r>
            <a:r>
              <a:rPr lang="en-US" altLang="zh-TW" dirty="0" smtClean="0"/>
              <a:t>(theta[6], 1.0, 0.0, 0.0);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b="1" dirty="0" err="1" smtClean="0">
                <a:solidFill>
                  <a:srgbClr val="0070C0"/>
                </a:solidFill>
              </a:rPr>
              <a:t>DrawRight_lower_arm</a:t>
            </a:r>
            <a:r>
              <a:rPr lang="en-US" altLang="zh-TW" b="1" dirty="0" smtClean="0">
                <a:solidFill>
                  <a:srgbClr val="0070C0"/>
                </a:solidFill>
              </a:rPr>
              <a:t>();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b="1" dirty="0" err="1" smtClean="0">
                <a:solidFill>
                  <a:srgbClr val="FF0000"/>
                </a:solidFill>
              </a:rPr>
              <a:t>PopMatrix</a:t>
            </a:r>
            <a:r>
              <a:rPr lang="en-US" altLang="zh-TW" b="1" dirty="0" smtClean="0">
                <a:solidFill>
                  <a:srgbClr val="FF0000"/>
                </a:solidFill>
              </a:rPr>
              <a:t>(); //back up to torso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b="1" dirty="0" err="1" smtClean="0">
                <a:solidFill>
                  <a:srgbClr val="FF0000"/>
                </a:solidFill>
              </a:rPr>
              <a:t>PushMatrix</a:t>
            </a:r>
            <a:r>
              <a:rPr lang="en-US" altLang="zh-TW" b="1" dirty="0" smtClean="0">
                <a:solidFill>
                  <a:srgbClr val="FF0000"/>
                </a:solidFill>
              </a:rPr>
              <a:t>(); //save it we are going to draw the left leg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dirty="0" err="1" smtClean="0"/>
              <a:t>Translatef</a:t>
            </a:r>
            <a:r>
              <a:rPr lang="en-US" altLang="zh-TW" dirty="0" smtClean="0"/>
              <a:t>(-(TORSO_RADIUS+UPPER_LEG_RADIUS), 0.1*UPPER_LEG_HEIGHT, 0.0);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dirty="0" err="1" smtClean="0"/>
              <a:t>Rotatef</a:t>
            </a:r>
            <a:r>
              <a:rPr lang="en-US" altLang="zh-TW" dirty="0" smtClean="0"/>
              <a:t>(theta[7], 1.0, 0.0, 0.0);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b="1" dirty="0" err="1" smtClean="0">
                <a:solidFill>
                  <a:srgbClr val="0070C0"/>
                </a:solidFill>
              </a:rPr>
              <a:t>DrawLeft_upper_leg</a:t>
            </a:r>
            <a:r>
              <a:rPr lang="en-US" altLang="zh-TW" b="1" dirty="0" smtClean="0">
                <a:solidFill>
                  <a:srgbClr val="0070C0"/>
                </a:solidFill>
              </a:rPr>
              <a:t>();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dirty="0" err="1" smtClean="0"/>
              <a:t>Translatef</a:t>
            </a:r>
            <a:r>
              <a:rPr lang="en-US" altLang="zh-TW" dirty="0" smtClean="0"/>
              <a:t>(0.0, UPPER_LEG_HEIGHT, 0.0);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dirty="0" err="1" smtClean="0"/>
              <a:t>Rotatef</a:t>
            </a:r>
            <a:r>
              <a:rPr lang="en-US" altLang="zh-TW" dirty="0" smtClean="0"/>
              <a:t>(theta[8], 1.0, 0.0, 0.0);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b="1" dirty="0" err="1" smtClean="0">
                <a:solidFill>
                  <a:srgbClr val="0070C0"/>
                </a:solidFill>
              </a:rPr>
              <a:t>DrawLeft_lower_leg</a:t>
            </a:r>
            <a:r>
              <a:rPr lang="en-US" altLang="zh-TW" b="1" dirty="0" smtClean="0">
                <a:solidFill>
                  <a:srgbClr val="0070C0"/>
                </a:solidFill>
              </a:rPr>
              <a:t>();</a:t>
            </a:r>
            <a:endParaRPr lang="zh-TW" altLang="en-US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1791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834014"/>
            <a:ext cx="10515600" cy="4351338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altLang="zh-TW" sz="2400" b="1" dirty="0" err="1" smtClean="0">
                <a:solidFill>
                  <a:srgbClr val="FF0000"/>
                </a:solidFill>
              </a:rPr>
              <a:t>PopMatrix</a:t>
            </a:r>
            <a:r>
              <a:rPr lang="en-US" altLang="zh-TW" sz="2400" b="1" dirty="0" smtClean="0">
                <a:solidFill>
                  <a:srgbClr val="FF0000"/>
                </a:solidFill>
              </a:rPr>
              <a:t>(); //back to torso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sz="2400" b="1" dirty="0" err="1" smtClean="0">
                <a:solidFill>
                  <a:srgbClr val="FF0000"/>
                </a:solidFill>
              </a:rPr>
              <a:t>PushMatrix</a:t>
            </a:r>
            <a:r>
              <a:rPr lang="en-US" altLang="zh-TW" sz="2400" b="1" dirty="0" smtClean="0">
                <a:solidFill>
                  <a:srgbClr val="FF0000"/>
                </a:solidFill>
              </a:rPr>
              <a:t>(); //save it as we are going to draw right leg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sz="2400" dirty="0" err="1" smtClean="0"/>
              <a:t>Translatef</a:t>
            </a:r>
            <a:r>
              <a:rPr lang="en-US" altLang="zh-TW" sz="2400" dirty="0" smtClean="0"/>
              <a:t>(TORSO_RADIUS+UPPER_LEG_RADIUS, 0.1*UPPER_LEG_HEIGHT, 0.0);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sz="2400" dirty="0" err="1" smtClean="0"/>
              <a:t>Rotatef</a:t>
            </a:r>
            <a:r>
              <a:rPr lang="en-US" altLang="zh-TW" sz="2400" dirty="0" smtClean="0"/>
              <a:t>(theta[9], 1.0, 0.0, 0.0);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sz="2400" b="1" dirty="0" err="1" smtClean="0">
                <a:solidFill>
                  <a:srgbClr val="0070C0"/>
                </a:solidFill>
              </a:rPr>
              <a:t>DrawRight_upper_leg</a:t>
            </a:r>
            <a:r>
              <a:rPr lang="en-US" altLang="zh-TW" sz="2400" b="1" dirty="0" smtClean="0">
                <a:solidFill>
                  <a:srgbClr val="0070C0"/>
                </a:solidFill>
              </a:rPr>
              <a:t>();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sz="2400" dirty="0" err="1" smtClean="0"/>
              <a:t>Translatef</a:t>
            </a:r>
            <a:r>
              <a:rPr lang="en-US" altLang="zh-TW" sz="2400" dirty="0" smtClean="0"/>
              <a:t>(0.0, UPPER_LEG_HEIGHT, 0.0);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sz="2400" dirty="0" err="1" smtClean="0"/>
              <a:t>Rotatef</a:t>
            </a:r>
            <a:r>
              <a:rPr lang="en-US" altLang="zh-TW" sz="2400" dirty="0" smtClean="0"/>
              <a:t>(theta[10], 1.0, 0.0, 0.0);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sz="2400" b="1" dirty="0" err="1">
                <a:solidFill>
                  <a:srgbClr val="0070C0"/>
                </a:solidFill>
              </a:rPr>
              <a:t>R</a:t>
            </a:r>
            <a:r>
              <a:rPr lang="en-US" altLang="zh-TW" sz="2400" b="1" dirty="0" err="1" smtClean="0">
                <a:solidFill>
                  <a:srgbClr val="0070C0"/>
                </a:solidFill>
              </a:rPr>
              <a:t>ight_lower_leg</a:t>
            </a:r>
            <a:r>
              <a:rPr lang="en-US" altLang="zh-TW" sz="2400" b="1" dirty="0" smtClean="0">
                <a:solidFill>
                  <a:srgbClr val="0070C0"/>
                </a:solidFill>
              </a:rPr>
              <a:t>();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sz="2400" b="1" dirty="0" err="1" smtClean="0">
                <a:solidFill>
                  <a:srgbClr val="FF0000"/>
                </a:solidFill>
              </a:rPr>
              <a:t>PopMatrix</a:t>
            </a:r>
            <a:r>
              <a:rPr lang="en-US" altLang="zh-TW" sz="2400" b="1" dirty="0" smtClean="0">
                <a:solidFill>
                  <a:srgbClr val="FF0000"/>
                </a:solidFill>
              </a:rPr>
              <a:t>(); //pop so that the total number of pushes = total number of pops!</a:t>
            </a:r>
          </a:p>
        </p:txBody>
      </p:sp>
    </p:spTree>
    <p:extLst>
      <p:ext uri="{BB962C8B-B14F-4D97-AF65-F5344CB8AC3E}">
        <p14:creationId xmlns:p14="http://schemas.microsoft.com/office/powerpoint/2010/main" val="2658670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3433" y="4199363"/>
            <a:ext cx="5156642" cy="2469300"/>
          </a:xfrm>
          <a:prstGeom prst="rect">
            <a:avLst/>
          </a:prstGeom>
        </p:spPr>
      </p:pic>
      <p:pic>
        <p:nvPicPr>
          <p:cNvPr id="4" name="圖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26825" y="0"/>
            <a:ext cx="1565175" cy="2936267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Example: Skeleton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Represent transformation matrices between each parent and child</a:t>
            </a:r>
          </a:p>
          <a:p>
            <a:pPr lvl="1"/>
            <a:r>
              <a:rPr lang="en-US" altLang="zh-TW" dirty="0" smtClean="0"/>
              <a:t>each matrix is the transformation of the object in local coordinates into the parents coordinates</a:t>
            </a:r>
          </a:p>
          <a:p>
            <a:pPr marL="0" indent="0">
              <a:buNone/>
            </a:pPr>
            <a:r>
              <a:rPr lang="en-US" altLang="zh-TW" dirty="0" smtClean="0"/>
              <a:t>How do we traverse the tree to draw the figure?</a:t>
            </a:r>
          </a:p>
          <a:p>
            <a:pPr marL="457200" lvl="1" indent="0">
              <a:buNone/>
            </a:pPr>
            <a:r>
              <a:rPr lang="en-US" altLang="zh-TW" dirty="0" smtClean="0"/>
              <a:t>Any order i.e. depth-first, breadth-first</a:t>
            </a:r>
          </a:p>
          <a:p>
            <a:pPr marL="457200" lvl="1" indent="0">
              <a:buNone/>
            </a:pPr>
            <a:r>
              <a:rPr lang="en-US" altLang="zh-TW" dirty="0" smtClean="0"/>
              <a:t>2 methods to implement traversal:</a:t>
            </a:r>
          </a:p>
          <a:p>
            <a:pPr marL="914400" lvl="2" indent="0">
              <a:buNone/>
            </a:pPr>
            <a:r>
              <a:rPr lang="en-US" altLang="zh-TW" dirty="0" smtClean="0"/>
              <a:t>(1) Stack based - use matrix stack to store required matrices</a:t>
            </a:r>
          </a:p>
          <a:p>
            <a:pPr marL="914400" lvl="2" indent="0">
              <a:buNone/>
            </a:pPr>
            <a:r>
              <a:rPr lang="en-US" altLang="zh-TW" dirty="0" smtClean="0"/>
              <a:t>(2) Recursive - store matrix within nodes of data structure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15885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(1) Stack-based tree traversal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825625"/>
            <a:ext cx="4853152" cy="4351338"/>
          </a:xfrm>
        </p:spPr>
        <p:txBody>
          <a:bodyPr>
            <a:normAutofit/>
          </a:bodyPr>
          <a:lstStyle/>
          <a:p>
            <a:r>
              <a:rPr lang="en-US" altLang="zh-TW" sz="1800" dirty="0" smtClean="0"/>
              <a:t>use matrix stack to store intermediate matrices</a:t>
            </a:r>
          </a:p>
          <a:p>
            <a:r>
              <a:rPr lang="en-US" altLang="zh-TW" sz="1800" dirty="0" smtClean="0"/>
              <a:t>current </a:t>
            </a:r>
            <a:r>
              <a:rPr lang="en-US" altLang="zh-TW" sz="1800" dirty="0" err="1" smtClean="0"/>
              <a:t>ModelView</a:t>
            </a:r>
            <a:r>
              <a:rPr lang="en-US" altLang="zh-TW" sz="1800" dirty="0" smtClean="0"/>
              <a:t> matrix M determines position of figure in scene</a:t>
            </a:r>
            <a:endParaRPr lang="zh-TW" altLang="en-US" sz="1800" dirty="0"/>
          </a:p>
        </p:txBody>
      </p:sp>
      <p:sp>
        <p:nvSpPr>
          <p:cNvPr id="4" name="矩形 3"/>
          <p:cNvSpPr/>
          <p:nvPr/>
        </p:nvSpPr>
        <p:spPr>
          <a:xfrm>
            <a:off x="6316717" y="1243973"/>
            <a:ext cx="6096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 err="1" smtClean="0">
                <a:solidFill>
                  <a:srgbClr val="FF0000"/>
                </a:solidFill>
              </a:rPr>
              <a:t>draw_figure</a:t>
            </a:r>
            <a:r>
              <a:rPr lang="en-US" altLang="zh-TW" dirty="0" smtClean="0">
                <a:solidFill>
                  <a:srgbClr val="FF0000"/>
                </a:solidFill>
              </a:rPr>
              <a:t>(){</a:t>
            </a:r>
          </a:p>
          <a:p>
            <a:pPr lvl="1"/>
            <a:r>
              <a:rPr lang="en-US" altLang="zh-TW" dirty="0" err="1" smtClean="0">
                <a:solidFill>
                  <a:srgbClr val="FF0000"/>
                </a:solidFill>
              </a:rPr>
              <a:t>PushMatrix</a:t>
            </a:r>
            <a:r>
              <a:rPr lang="en-US" altLang="zh-TW" dirty="0" smtClean="0">
                <a:solidFill>
                  <a:srgbClr val="FF0000"/>
                </a:solidFill>
              </a:rPr>
              <a:t>(); </a:t>
            </a:r>
            <a:r>
              <a:rPr lang="en-US" altLang="zh-TW" dirty="0" smtClean="0">
                <a:solidFill>
                  <a:srgbClr val="00B050"/>
                </a:solidFill>
              </a:rPr>
              <a:t>/* torso transform */</a:t>
            </a:r>
          </a:p>
          <a:p>
            <a:pPr lvl="1"/>
            <a:r>
              <a:rPr lang="en-US" altLang="zh-TW" dirty="0" err="1" smtClean="0">
                <a:solidFill>
                  <a:srgbClr val="FF0000"/>
                </a:solidFill>
              </a:rPr>
              <a:t>draw_torso</a:t>
            </a:r>
            <a:r>
              <a:rPr lang="en-US" altLang="zh-TW" dirty="0" smtClean="0">
                <a:solidFill>
                  <a:srgbClr val="FF0000"/>
                </a:solidFill>
              </a:rPr>
              <a:t>();</a:t>
            </a:r>
          </a:p>
          <a:p>
            <a:pPr lvl="1"/>
            <a:r>
              <a:rPr lang="en-US" altLang="zh-TW" dirty="0" err="1" smtClean="0">
                <a:solidFill>
                  <a:srgbClr val="FF0000"/>
                </a:solidFill>
              </a:rPr>
              <a:t>Translatef</a:t>
            </a:r>
            <a:r>
              <a:rPr lang="en-US" altLang="zh-TW" dirty="0" smtClean="0">
                <a:solidFill>
                  <a:srgbClr val="FF0000"/>
                </a:solidFill>
              </a:rPr>
              <a:t>(…); </a:t>
            </a:r>
            <a:r>
              <a:rPr lang="en-US" altLang="zh-TW" dirty="0" smtClean="0">
                <a:solidFill>
                  <a:srgbClr val="00B050"/>
                </a:solidFill>
              </a:rPr>
              <a:t>/* transform of head relative to torso */</a:t>
            </a:r>
          </a:p>
          <a:p>
            <a:pPr lvl="1"/>
            <a:r>
              <a:rPr lang="en-US" altLang="zh-TW" dirty="0" err="1" smtClean="0">
                <a:solidFill>
                  <a:srgbClr val="FF0000"/>
                </a:solidFill>
              </a:rPr>
              <a:t>Rotatef</a:t>
            </a:r>
            <a:r>
              <a:rPr lang="en-US" altLang="zh-TW" dirty="0" smtClean="0">
                <a:solidFill>
                  <a:srgbClr val="FF0000"/>
                </a:solidFill>
              </a:rPr>
              <a:t>(...);</a:t>
            </a:r>
          </a:p>
          <a:p>
            <a:pPr lvl="1"/>
            <a:r>
              <a:rPr lang="en-US" altLang="zh-TW" dirty="0" err="1" smtClean="0">
                <a:solidFill>
                  <a:srgbClr val="FF0000"/>
                </a:solidFill>
              </a:rPr>
              <a:t>draw_head</a:t>
            </a:r>
            <a:r>
              <a:rPr lang="en-US" altLang="zh-TW" dirty="0" smtClean="0">
                <a:solidFill>
                  <a:srgbClr val="FF0000"/>
                </a:solidFill>
              </a:rPr>
              <a:t>();</a:t>
            </a:r>
          </a:p>
          <a:p>
            <a:pPr lvl="1"/>
            <a:r>
              <a:rPr lang="en-US" altLang="zh-TW" dirty="0" err="1" smtClean="0">
                <a:solidFill>
                  <a:srgbClr val="FF0000"/>
                </a:solidFill>
              </a:rPr>
              <a:t>PopMatrix</a:t>
            </a:r>
            <a:r>
              <a:rPr lang="en-US" altLang="zh-TW" dirty="0" smtClean="0">
                <a:solidFill>
                  <a:srgbClr val="FF0000"/>
                </a:solidFill>
              </a:rPr>
              <a:t>(); </a:t>
            </a:r>
            <a:r>
              <a:rPr lang="en-US" altLang="zh-TW" dirty="0" smtClean="0">
                <a:solidFill>
                  <a:srgbClr val="00B050"/>
                </a:solidFill>
              </a:rPr>
              <a:t>/* restore torso transform */</a:t>
            </a:r>
          </a:p>
          <a:p>
            <a:pPr lvl="1"/>
            <a:r>
              <a:rPr lang="en-US" altLang="zh-TW" dirty="0" err="1" smtClean="0">
                <a:solidFill>
                  <a:srgbClr val="FF0000"/>
                </a:solidFill>
              </a:rPr>
              <a:t>PushMatrix</a:t>
            </a:r>
            <a:r>
              <a:rPr lang="en-US" altLang="zh-TW" dirty="0" smtClean="0">
                <a:solidFill>
                  <a:srgbClr val="FF0000"/>
                </a:solidFill>
              </a:rPr>
              <a:t>();</a:t>
            </a:r>
          </a:p>
          <a:p>
            <a:pPr lvl="1"/>
            <a:r>
              <a:rPr lang="en-US" altLang="zh-TW" dirty="0" smtClean="0">
                <a:solidFill>
                  <a:srgbClr val="FF0000"/>
                </a:solidFill>
              </a:rPr>
              <a:t>Translate(); </a:t>
            </a:r>
            <a:r>
              <a:rPr lang="en-US" altLang="zh-TW" dirty="0" smtClean="0">
                <a:solidFill>
                  <a:srgbClr val="00B050"/>
                </a:solidFill>
              </a:rPr>
              <a:t>/* </a:t>
            </a:r>
            <a:r>
              <a:rPr lang="en-US" altLang="zh-TW" dirty="0" err="1" smtClean="0">
                <a:solidFill>
                  <a:srgbClr val="00B050"/>
                </a:solidFill>
              </a:rPr>
              <a:t>left_arm</a:t>
            </a:r>
            <a:r>
              <a:rPr lang="en-US" altLang="zh-TW" dirty="0" smtClean="0">
                <a:solidFill>
                  <a:srgbClr val="00B050"/>
                </a:solidFill>
              </a:rPr>
              <a:t> */</a:t>
            </a:r>
          </a:p>
          <a:p>
            <a:pPr lvl="1"/>
            <a:r>
              <a:rPr lang="en-US" altLang="zh-TW" dirty="0" smtClean="0">
                <a:solidFill>
                  <a:srgbClr val="FF0000"/>
                </a:solidFill>
              </a:rPr>
              <a:t>Rotate();</a:t>
            </a:r>
          </a:p>
          <a:p>
            <a:pPr lvl="1"/>
            <a:r>
              <a:rPr lang="en-US" altLang="zh-TW" dirty="0" err="1" smtClean="0">
                <a:solidFill>
                  <a:srgbClr val="FF0000"/>
                </a:solidFill>
              </a:rPr>
              <a:t>draw_upperarm</a:t>
            </a:r>
            <a:r>
              <a:rPr lang="en-US" altLang="zh-TW" dirty="0" smtClean="0">
                <a:solidFill>
                  <a:srgbClr val="FF0000"/>
                </a:solidFill>
              </a:rPr>
              <a:t>();</a:t>
            </a:r>
          </a:p>
          <a:p>
            <a:pPr lvl="1"/>
            <a:r>
              <a:rPr lang="en-US" altLang="zh-TW" dirty="0" smtClean="0">
                <a:solidFill>
                  <a:srgbClr val="FF0000"/>
                </a:solidFill>
              </a:rPr>
              <a:t>Translate();</a:t>
            </a:r>
          </a:p>
          <a:p>
            <a:pPr lvl="1"/>
            <a:r>
              <a:rPr lang="en-US" altLang="zh-TW" dirty="0" smtClean="0">
                <a:solidFill>
                  <a:srgbClr val="FF0000"/>
                </a:solidFill>
              </a:rPr>
              <a:t>Rotate();</a:t>
            </a:r>
          </a:p>
          <a:p>
            <a:pPr lvl="1"/>
            <a:r>
              <a:rPr lang="en-US" altLang="zh-TW" dirty="0" err="1" smtClean="0">
                <a:solidFill>
                  <a:srgbClr val="FF0000"/>
                </a:solidFill>
              </a:rPr>
              <a:t>draw_lowerarm</a:t>
            </a:r>
            <a:r>
              <a:rPr lang="en-US" altLang="zh-TW" dirty="0" smtClean="0">
                <a:solidFill>
                  <a:srgbClr val="FF0000"/>
                </a:solidFill>
              </a:rPr>
              <a:t>();</a:t>
            </a:r>
          </a:p>
          <a:p>
            <a:pPr lvl="1"/>
            <a:r>
              <a:rPr lang="en-US" altLang="zh-TW" dirty="0" err="1" smtClean="0">
                <a:solidFill>
                  <a:srgbClr val="FF0000"/>
                </a:solidFill>
              </a:rPr>
              <a:t>PopMatrix</a:t>
            </a:r>
            <a:r>
              <a:rPr lang="en-US" altLang="zh-TW" dirty="0" smtClean="0">
                <a:solidFill>
                  <a:srgbClr val="FF0000"/>
                </a:solidFill>
              </a:rPr>
              <a:t>(); </a:t>
            </a:r>
            <a:r>
              <a:rPr lang="en-US" altLang="zh-TW" dirty="0" smtClean="0">
                <a:solidFill>
                  <a:srgbClr val="00B050"/>
                </a:solidFill>
              </a:rPr>
              <a:t>/* restore torso transform */</a:t>
            </a:r>
          </a:p>
          <a:p>
            <a:pPr lvl="1"/>
            <a:r>
              <a:rPr lang="en-US" altLang="zh-TW" dirty="0" err="1" smtClean="0">
                <a:solidFill>
                  <a:srgbClr val="FF0000"/>
                </a:solidFill>
              </a:rPr>
              <a:t>PushMatrix</a:t>
            </a:r>
            <a:r>
              <a:rPr lang="en-US" altLang="zh-TW" dirty="0" smtClean="0">
                <a:solidFill>
                  <a:srgbClr val="FF0000"/>
                </a:solidFill>
              </a:rPr>
              <a:t>();</a:t>
            </a:r>
          </a:p>
          <a:p>
            <a:pPr lvl="1"/>
            <a:r>
              <a:rPr lang="en-US" altLang="zh-TW" dirty="0" smtClean="0">
                <a:solidFill>
                  <a:srgbClr val="FF0000"/>
                </a:solidFill>
              </a:rPr>
              <a:t>Translate(); </a:t>
            </a:r>
            <a:r>
              <a:rPr lang="en-US" altLang="zh-TW" dirty="0" smtClean="0">
                <a:solidFill>
                  <a:srgbClr val="00B050"/>
                </a:solidFill>
              </a:rPr>
              <a:t>/* right arm */</a:t>
            </a:r>
          </a:p>
          <a:p>
            <a:pPr lvl="1"/>
            <a:r>
              <a:rPr lang="en-US" altLang="zh-TW" dirty="0" smtClean="0">
                <a:solidFill>
                  <a:srgbClr val="FF0000"/>
                </a:solidFill>
              </a:rPr>
              <a:t>…...</a:t>
            </a:r>
          </a:p>
          <a:p>
            <a:r>
              <a:rPr lang="en-US" altLang="zh-TW" dirty="0" smtClean="0">
                <a:solidFill>
                  <a:srgbClr val="FF0000"/>
                </a:solidFill>
              </a:rPr>
              <a:t>}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2093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 smtClean="0"/>
              <a:t>Can also use Push/Pop values from attribute stack i.e. color etc.</a:t>
            </a:r>
          </a:p>
          <a:p>
            <a:pPr lvl="1"/>
            <a:r>
              <a:rPr lang="en-US" altLang="zh-TW" dirty="0" err="1" smtClean="0"/>
              <a:t>PushAttrib</a:t>
            </a:r>
            <a:r>
              <a:rPr lang="en-US" altLang="zh-TW" dirty="0" smtClean="0"/>
              <a:t>();</a:t>
            </a:r>
          </a:p>
          <a:p>
            <a:pPr lvl="1"/>
            <a:r>
              <a:rPr lang="en-US" altLang="zh-TW" dirty="0" err="1" smtClean="0"/>
              <a:t>PopAttrib</a:t>
            </a:r>
            <a:r>
              <a:rPr lang="en-US" altLang="zh-TW" dirty="0" smtClean="0"/>
              <a:t>();</a:t>
            </a:r>
          </a:p>
          <a:p>
            <a:pPr marL="0" indent="0">
              <a:buNone/>
            </a:pPr>
            <a:r>
              <a:rPr lang="en-US" altLang="zh-TW" dirty="0" smtClean="0"/>
              <a:t>Limitation of stack-based approach:</a:t>
            </a:r>
          </a:p>
          <a:p>
            <a:pPr lvl="1"/>
            <a:r>
              <a:rPr lang="en-US" altLang="zh-TW" dirty="0" smtClean="0"/>
              <a:t>explicit representation of tree in single function</a:t>
            </a:r>
          </a:p>
          <a:p>
            <a:pPr lvl="1"/>
            <a:r>
              <a:rPr lang="en-US" altLang="zh-TW" dirty="0" smtClean="0"/>
              <a:t>relies on application programmer to push/pop matrices</a:t>
            </a:r>
          </a:p>
          <a:p>
            <a:pPr lvl="1"/>
            <a:r>
              <a:rPr lang="en-US" altLang="zh-TW" dirty="0" smtClean="0"/>
              <a:t>hard-coded/inflexible</a:t>
            </a:r>
          </a:p>
          <a:p>
            <a:pPr marL="914400" lvl="2" indent="0">
              <a:buNone/>
            </a:pPr>
            <a:r>
              <a:rPr lang="en-US" altLang="zh-TW" dirty="0" smtClean="0"/>
              <a:t>source code must be changed for different hierarchical structure</a:t>
            </a:r>
          </a:p>
          <a:p>
            <a:pPr lvl="1"/>
            <a:r>
              <a:rPr lang="en-US" altLang="zh-TW" dirty="0" smtClean="0"/>
              <a:t>no clear distinction between building a model and rendering it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10771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Non-Hierarchical Modelling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altLang="zh-TW" dirty="0" smtClean="0"/>
              <a:t>Treat object independently</a:t>
            </a:r>
          </a:p>
          <a:p>
            <a:r>
              <a:rPr lang="en-US" altLang="zh-TW" dirty="0" smtClean="0"/>
              <a:t>reference object by a unique symbol i.e. </a:t>
            </a:r>
            <a:r>
              <a:rPr lang="en-US" altLang="zh-TW" dirty="0" err="1" smtClean="0"/>
              <a:t>a,b,c</a:t>
            </a:r>
            <a:r>
              <a:rPr lang="en-US" altLang="zh-TW" dirty="0" smtClean="0"/>
              <a:t>….</a:t>
            </a:r>
          </a:p>
          <a:p>
            <a:pPr marL="0" indent="0">
              <a:buNone/>
            </a:pPr>
            <a:r>
              <a:rPr lang="en-US" altLang="zh-TW" dirty="0" smtClean="0"/>
              <a:t>Object initially defined in local object coordinates</a:t>
            </a:r>
          </a:p>
          <a:p>
            <a:pPr marL="0" indent="0">
              <a:buNone/>
            </a:pPr>
            <a:r>
              <a:rPr lang="en-US" altLang="zh-TW" dirty="0" smtClean="0"/>
              <a:t>Transform each object instance from local to world coordinates:</a:t>
            </a:r>
          </a:p>
          <a:p>
            <a:pPr marL="0" indent="0">
              <a:buNone/>
            </a:pPr>
            <a:r>
              <a:rPr lang="en-US" altLang="zh-TW" dirty="0" smtClean="0"/>
              <a:t>OpenGL display function: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 smtClean="0">
                <a:solidFill>
                  <a:srgbClr val="FF0000"/>
                </a:solidFill>
              </a:rPr>
              <a:t>display(){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 smtClean="0">
                <a:solidFill>
                  <a:srgbClr val="FF0000"/>
                </a:solidFill>
              </a:rPr>
              <a:t>…..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 err="1">
                <a:solidFill>
                  <a:srgbClr val="FF0000"/>
                </a:solidFill>
              </a:rPr>
              <a:t>Scalef</a:t>
            </a:r>
            <a:r>
              <a:rPr lang="en-US" altLang="zh-TW" dirty="0">
                <a:solidFill>
                  <a:srgbClr val="FF0000"/>
                </a:solidFill>
              </a:rPr>
              <a:t>(…);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 err="1" smtClean="0">
                <a:solidFill>
                  <a:srgbClr val="FF0000"/>
                </a:solidFill>
              </a:rPr>
              <a:t>Rotatef</a:t>
            </a:r>
            <a:r>
              <a:rPr lang="en-US" altLang="zh-TW" dirty="0" smtClean="0">
                <a:solidFill>
                  <a:srgbClr val="FF0000"/>
                </a:solidFill>
              </a:rPr>
              <a:t>(…);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 err="1">
                <a:solidFill>
                  <a:srgbClr val="FF0000"/>
                </a:solidFill>
              </a:rPr>
              <a:t>Translatef</a:t>
            </a:r>
            <a:r>
              <a:rPr lang="en-US" altLang="zh-TW" dirty="0">
                <a:solidFill>
                  <a:srgbClr val="FF0000"/>
                </a:solidFill>
              </a:rPr>
              <a:t>(...);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zh-TW" dirty="0" err="1" smtClean="0">
                <a:solidFill>
                  <a:srgbClr val="FF0000"/>
                </a:solidFill>
              </a:rPr>
              <a:t>draw_object</a:t>
            </a:r>
            <a:r>
              <a:rPr lang="en-US" altLang="zh-TW" dirty="0" smtClean="0">
                <a:solidFill>
                  <a:srgbClr val="FF0000"/>
                </a:solidFill>
              </a:rPr>
              <a:t>();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 smtClean="0">
                <a:solidFill>
                  <a:srgbClr val="FF0000"/>
                </a:solidFill>
              </a:rPr>
              <a:t>…..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 smtClean="0">
                <a:solidFill>
                  <a:srgbClr val="FF0000"/>
                </a:solidFill>
              </a:rPr>
              <a:t>};</a:t>
            </a:r>
            <a:endParaRPr lang="zh-TW" altLang="en-US" dirty="0">
              <a:solidFill>
                <a:srgbClr val="FF0000"/>
              </a:solidFill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99632" y="4259167"/>
            <a:ext cx="7589168" cy="2052733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2200" y="2145527"/>
            <a:ext cx="2443200" cy="163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2149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(2) Recursive tree data-structures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1600" dirty="0" smtClean="0"/>
              <a:t>each node is a recursive structure with pointers to children</a:t>
            </a:r>
          </a:p>
          <a:p>
            <a:r>
              <a:rPr lang="en-US" altLang="zh-TW" sz="1600" dirty="0" smtClean="0"/>
              <a:t>use a standard tree structure to represent hierarchy</a:t>
            </a:r>
          </a:p>
          <a:p>
            <a:r>
              <a:rPr lang="en-US" altLang="zh-TW" sz="1600" dirty="0" smtClean="0"/>
              <a:t>render via tree traversal algorithm (independent of model)</a:t>
            </a:r>
            <a:endParaRPr lang="zh-TW" altLang="en-US" sz="1600" dirty="0"/>
          </a:p>
        </p:txBody>
      </p:sp>
      <p:sp>
        <p:nvSpPr>
          <p:cNvPr id="4" name="矩形 3"/>
          <p:cNvSpPr/>
          <p:nvPr/>
        </p:nvSpPr>
        <p:spPr>
          <a:xfrm>
            <a:off x="6424450" y="1690688"/>
            <a:ext cx="465871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 err="1">
                <a:solidFill>
                  <a:srgbClr val="FF0000"/>
                </a:solidFill>
              </a:rPr>
              <a:t>typedef</a:t>
            </a:r>
            <a:r>
              <a:rPr lang="en-US" altLang="zh-TW" dirty="0">
                <a:solidFill>
                  <a:srgbClr val="FF0000"/>
                </a:solidFill>
              </a:rPr>
              <a:t> </a:t>
            </a:r>
            <a:r>
              <a:rPr lang="en-US" altLang="zh-TW" dirty="0" err="1">
                <a:solidFill>
                  <a:srgbClr val="FF0000"/>
                </a:solidFill>
              </a:rPr>
              <a:t>struct</a:t>
            </a:r>
            <a:r>
              <a:rPr lang="en-US" altLang="zh-TW" dirty="0">
                <a:solidFill>
                  <a:srgbClr val="FF0000"/>
                </a:solidFill>
              </a:rPr>
              <a:t> </a:t>
            </a:r>
            <a:r>
              <a:rPr lang="en-US" altLang="zh-TW" dirty="0" err="1">
                <a:solidFill>
                  <a:srgbClr val="FF0000"/>
                </a:solidFill>
              </a:rPr>
              <a:t>treenode</a:t>
            </a:r>
            <a:r>
              <a:rPr lang="en-US" altLang="zh-TW" dirty="0">
                <a:solidFill>
                  <a:srgbClr val="FF0000"/>
                </a:solidFill>
              </a:rPr>
              <a:t> {</a:t>
            </a:r>
          </a:p>
          <a:p>
            <a:pPr lvl="1"/>
            <a:r>
              <a:rPr lang="en-US" altLang="zh-TW" dirty="0" err="1">
                <a:solidFill>
                  <a:srgbClr val="FF0000"/>
                </a:solidFill>
              </a:rPr>
              <a:t>Glfloat</a:t>
            </a:r>
            <a:r>
              <a:rPr lang="en-US" altLang="zh-TW" dirty="0">
                <a:solidFill>
                  <a:srgbClr val="FF0000"/>
                </a:solidFill>
              </a:rPr>
              <a:t> m[16];</a:t>
            </a:r>
          </a:p>
          <a:p>
            <a:pPr lvl="1"/>
            <a:r>
              <a:rPr lang="en-US" altLang="zh-TW" dirty="0">
                <a:solidFill>
                  <a:srgbClr val="FF0000"/>
                </a:solidFill>
              </a:rPr>
              <a:t>void (*draw)();</a:t>
            </a:r>
          </a:p>
          <a:p>
            <a:pPr lvl="1"/>
            <a:r>
              <a:rPr lang="en-US" altLang="zh-TW" dirty="0" err="1">
                <a:solidFill>
                  <a:srgbClr val="FF0000"/>
                </a:solidFill>
              </a:rPr>
              <a:t>int</a:t>
            </a:r>
            <a:r>
              <a:rPr lang="en-US" altLang="zh-TW" dirty="0">
                <a:solidFill>
                  <a:srgbClr val="FF0000"/>
                </a:solidFill>
              </a:rPr>
              <a:t> </a:t>
            </a:r>
            <a:r>
              <a:rPr lang="en-US" altLang="zh-TW" dirty="0" err="1">
                <a:solidFill>
                  <a:srgbClr val="FF0000"/>
                </a:solidFill>
              </a:rPr>
              <a:t>nchild</a:t>
            </a:r>
            <a:r>
              <a:rPr lang="en-US" altLang="zh-TW" dirty="0">
                <a:solidFill>
                  <a:srgbClr val="FF0000"/>
                </a:solidFill>
              </a:rPr>
              <a:t>;</a:t>
            </a:r>
          </a:p>
          <a:p>
            <a:pPr lvl="1"/>
            <a:r>
              <a:rPr lang="en-US" altLang="zh-TW" dirty="0" err="1">
                <a:solidFill>
                  <a:srgbClr val="FF0000"/>
                </a:solidFill>
              </a:rPr>
              <a:t>struct</a:t>
            </a:r>
            <a:r>
              <a:rPr lang="en-US" altLang="zh-TW" dirty="0">
                <a:solidFill>
                  <a:srgbClr val="FF0000"/>
                </a:solidFill>
              </a:rPr>
              <a:t> </a:t>
            </a:r>
            <a:r>
              <a:rPr lang="en-US" altLang="zh-TW" dirty="0" err="1">
                <a:solidFill>
                  <a:srgbClr val="FF0000"/>
                </a:solidFill>
              </a:rPr>
              <a:t>treenode</a:t>
            </a:r>
            <a:r>
              <a:rPr lang="en-US" altLang="zh-TW" dirty="0">
                <a:solidFill>
                  <a:srgbClr val="FF0000"/>
                </a:solidFill>
              </a:rPr>
              <a:t> *children;</a:t>
            </a:r>
          </a:p>
          <a:p>
            <a:r>
              <a:rPr lang="en-US" altLang="zh-TW" dirty="0">
                <a:solidFill>
                  <a:srgbClr val="FF0000"/>
                </a:solidFill>
              </a:rPr>
              <a:t>} </a:t>
            </a:r>
            <a:r>
              <a:rPr lang="en-US" altLang="zh-TW" dirty="0" err="1">
                <a:solidFill>
                  <a:srgbClr val="FF0000"/>
                </a:solidFill>
              </a:rPr>
              <a:t>treenode</a:t>
            </a:r>
            <a:r>
              <a:rPr lang="en-US" altLang="zh-TW" dirty="0">
                <a:solidFill>
                  <a:srgbClr val="FF0000"/>
                </a:solidFill>
              </a:rPr>
              <a:t>;</a:t>
            </a:r>
          </a:p>
          <a:p>
            <a:endParaRPr lang="en-US" altLang="zh-TW" dirty="0">
              <a:solidFill>
                <a:srgbClr val="FF0000"/>
              </a:solidFill>
            </a:endParaRPr>
          </a:p>
          <a:p>
            <a:r>
              <a:rPr lang="en-US" altLang="zh-TW" dirty="0">
                <a:solidFill>
                  <a:srgbClr val="FF0000"/>
                </a:solidFill>
              </a:rPr>
              <a:t>void </a:t>
            </a:r>
            <a:r>
              <a:rPr lang="en-US" altLang="zh-TW" dirty="0" err="1">
                <a:solidFill>
                  <a:srgbClr val="FF0000"/>
                </a:solidFill>
              </a:rPr>
              <a:t>draw_tree</a:t>
            </a:r>
            <a:r>
              <a:rPr lang="en-US" altLang="zh-TW" dirty="0">
                <a:solidFill>
                  <a:srgbClr val="FF0000"/>
                </a:solidFill>
              </a:rPr>
              <a:t>(</a:t>
            </a:r>
            <a:r>
              <a:rPr lang="en-US" altLang="zh-TW" dirty="0" err="1">
                <a:solidFill>
                  <a:srgbClr val="FF0000"/>
                </a:solidFill>
              </a:rPr>
              <a:t>treenode</a:t>
            </a:r>
            <a:r>
              <a:rPr lang="en-US" altLang="zh-TW" dirty="0">
                <a:solidFill>
                  <a:srgbClr val="FF0000"/>
                </a:solidFill>
              </a:rPr>
              <a:t> *node){</a:t>
            </a:r>
          </a:p>
          <a:p>
            <a:pPr lvl="1"/>
            <a:r>
              <a:rPr lang="en-US" altLang="zh-TW" dirty="0" err="1" smtClean="0">
                <a:solidFill>
                  <a:srgbClr val="FF0000"/>
                </a:solidFill>
              </a:rPr>
              <a:t>PushMatrix</a:t>
            </a:r>
            <a:r>
              <a:rPr lang="en-US" altLang="zh-TW" dirty="0">
                <a:solidFill>
                  <a:srgbClr val="FF0000"/>
                </a:solidFill>
              </a:rPr>
              <a:t>(); </a:t>
            </a:r>
            <a:r>
              <a:rPr lang="en-US" altLang="zh-TW" dirty="0">
                <a:solidFill>
                  <a:srgbClr val="00B050"/>
                </a:solidFill>
              </a:rPr>
              <a:t>/* save transform*/</a:t>
            </a:r>
          </a:p>
          <a:p>
            <a:pPr lvl="1"/>
            <a:r>
              <a:rPr lang="en-US" altLang="zh-TW" dirty="0" err="1" smtClean="0">
                <a:solidFill>
                  <a:srgbClr val="FF0000"/>
                </a:solidFill>
              </a:rPr>
              <a:t>MultMatrixf</a:t>
            </a:r>
            <a:r>
              <a:rPr lang="en-US" altLang="zh-TW" dirty="0" smtClean="0">
                <a:solidFill>
                  <a:srgbClr val="FF0000"/>
                </a:solidFill>
              </a:rPr>
              <a:t>(node-</a:t>
            </a:r>
            <a:r>
              <a:rPr lang="en-US" altLang="zh-TW" dirty="0">
                <a:solidFill>
                  <a:srgbClr val="FF0000"/>
                </a:solidFill>
              </a:rPr>
              <a:t>&gt;m);</a:t>
            </a:r>
          </a:p>
          <a:p>
            <a:pPr lvl="1"/>
            <a:r>
              <a:rPr lang="en-US" altLang="zh-TW" dirty="0">
                <a:solidFill>
                  <a:srgbClr val="FF0000"/>
                </a:solidFill>
              </a:rPr>
              <a:t>node-&gt;draw();</a:t>
            </a:r>
          </a:p>
          <a:p>
            <a:pPr lvl="1"/>
            <a:r>
              <a:rPr lang="en-US" altLang="zh-TW" dirty="0">
                <a:solidFill>
                  <a:srgbClr val="FF0000"/>
                </a:solidFill>
              </a:rPr>
              <a:t>for (</a:t>
            </a:r>
            <a:r>
              <a:rPr lang="en-US" altLang="zh-TW" dirty="0" err="1">
                <a:solidFill>
                  <a:srgbClr val="FF0000"/>
                </a:solidFill>
              </a:rPr>
              <a:t>i</a:t>
            </a:r>
            <a:r>
              <a:rPr lang="en-US" altLang="zh-TW" dirty="0">
                <a:solidFill>
                  <a:srgbClr val="FF0000"/>
                </a:solidFill>
              </a:rPr>
              <a:t>=0;i&lt;node-&gt;</a:t>
            </a:r>
            <a:r>
              <a:rPr lang="en-US" altLang="zh-TW" dirty="0" err="1">
                <a:solidFill>
                  <a:srgbClr val="FF0000"/>
                </a:solidFill>
              </a:rPr>
              <a:t>nchild;i</a:t>
            </a:r>
            <a:r>
              <a:rPr lang="en-US" altLang="zh-TW" dirty="0">
                <a:solidFill>
                  <a:srgbClr val="FF0000"/>
                </a:solidFill>
              </a:rPr>
              <a:t>++) …..</a:t>
            </a:r>
          </a:p>
          <a:p>
            <a:pPr lvl="2"/>
            <a:r>
              <a:rPr lang="en-US" altLang="zh-TW" dirty="0" err="1">
                <a:solidFill>
                  <a:srgbClr val="FF0000"/>
                </a:solidFill>
              </a:rPr>
              <a:t>draw_tree</a:t>
            </a:r>
            <a:r>
              <a:rPr lang="en-US" altLang="zh-TW" dirty="0">
                <a:solidFill>
                  <a:srgbClr val="FF0000"/>
                </a:solidFill>
              </a:rPr>
              <a:t>(node-&gt;children[</a:t>
            </a:r>
            <a:r>
              <a:rPr lang="en-US" altLang="zh-TW" dirty="0" err="1">
                <a:solidFill>
                  <a:srgbClr val="FF0000"/>
                </a:solidFill>
              </a:rPr>
              <a:t>i</a:t>
            </a:r>
            <a:r>
              <a:rPr lang="en-US" altLang="zh-TW" dirty="0">
                <a:solidFill>
                  <a:srgbClr val="FF0000"/>
                </a:solidFill>
              </a:rPr>
              <a:t>]);</a:t>
            </a:r>
          </a:p>
          <a:p>
            <a:pPr lvl="1"/>
            <a:r>
              <a:rPr lang="en-US" altLang="zh-TW" dirty="0" err="1" smtClean="0">
                <a:solidFill>
                  <a:srgbClr val="FF0000"/>
                </a:solidFill>
              </a:rPr>
              <a:t>PopMatrix</a:t>
            </a:r>
            <a:r>
              <a:rPr lang="en-US" altLang="zh-TW" dirty="0">
                <a:solidFill>
                  <a:srgbClr val="FF0000"/>
                </a:solidFill>
              </a:rPr>
              <a:t>(); </a:t>
            </a:r>
            <a:r>
              <a:rPr lang="en-US" altLang="zh-TW" dirty="0">
                <a:solidFill>
                  <a:srgbClr val="00B050"/>
                </a:solidFill>
              </a:rPr>
              <a:t>/* restore transform */</a:t>
            </a:r>
          </a:p>
          <a:p>
            <a:r>
              <a:rPr lang="en-US" altLang="zh-TW" dirty="0">
                <a:solidFill>
                  <a:srgbClr val="FF0000"/>
                </a:solidFill>
              </a:rPr>
              <a:t>}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7007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Non-Hierarchical Modelling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All objects are treated independently</a:t>
            </a:r>
          </a:p>
          <a:p>
            <a:r>
              <a:rPr lang="en-US" altLang="zh-TW" dirty="0" smtClean="0"/>
              <a:t>display() function transforms/draws each object explicitly</a:t>
            </a:r>
          </a:p>
          <a:p>
            <a:r>
              <a:rPr lang="en-US" altLang="zh-TW" dirty="0" smtClean="0"/>
              <a:t>No interrelations between objects</a:t>
            </a:r>
          </a:p>
          <a:p>
            <a:pPr marL="0" indent="0">
              <a:buNone/>
            </a:pPr>
            <a:r>
              <a:rPr lang="en-US" altLang="zh-TW" dirty="0" smtClean="0"/>
              <a:t>Can represent objects by a table structure:</a:t>
            </a:r>
          </a:p>
          <a:p>
            <a:pPr lvl="1"/>
            <a:r>
              <a:rPr lang="en-US" altLang="zh-TW" dirty="0" smtClean="0"/>
              <a:t>each object has a symbol</a:t>
            </a:r>
          </a:p>
          <a:p>
            <a:pPr lvl="1"/>
            <a:r>
              <a:rPr lang="en-US" altLang="zh-TW" dirty="0" smtClean="0"/>
              <a:t>each object has corresponding translation/rotation/scale</a:t>
            </a:r>
          </a:p>
          <a:p>
            <a:pPr lvl="1"/>
            <a:r>
              <a:rPr lang="en-US" altLang="zh-TW" dirty="0" smtClean="0"/>
              <a:t>each object has set of attributes </a:t>
            </a:r>
            <a:r>
              <a:rPr lang="en-US" altLang="zh-TW" dirty="0" err="1" smtClean="0"/>
              <a:t>colour</a:t>
            </a:r>
            <a:r>
              <a:rPr lang="en-US" altLang="zh-TW" dirty="0" smtClean="0"/>
              <a:t>/material properties etc.</a:t>
            </a:r>
          </a:p>
          <a:p>
            <a:pPr lvl="1"/>
            <a:r>
              <a:rPr lang="en-US" altLang="zh-TW" dirty="0" smtClean="0"/>
              <a:t>render object by calling drawing each symbol in turn with</a:t>
            </a:r>
          </a:p>
          <a:p>
            <a:pPr lvl="1"/>
            <a:r>
              <a:rPr lang="en-US" altLang="zh-TW" dirty="0" smtClean="0"/>
              <a:t>specified transformation/attributes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605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Symbol-Instance Table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Picture 4" descr="AN09F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8100" y="2259013"/>
            <a:ext cx="4800600" cy="328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51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Hierarchical Models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altLang="zh-TW" dirty="0" smtClean="0"/>
              <a:t>Consider a more complex model composed of several sub-objects</a:t>
            </a:r>
          </a:p>
          <a:p>
            <a:pPr lvl="1"/>
            <a:r>
              <a:rPr lang="en-US" altLang="zh-TW" dirty="0" smtClean="0"/>
              <a:t>car = chassis + 4 wheels</a:t>
            </a:r>
          </a:p>
          <a:p>
            <a:pPr lvl="1"/>
            <a:endParaRPr lang="en-US" altLang="zh-TW" dirty="0"/>
          </a:p>
          <a:p>
            <a:pPr lvl="1"/>
            <a:endParaRPr lang="en-US" altLang="zh-TW" dirty="0" smtClean="0"/>
          </a:p>
          <a:p>
            <a:pPr lvl="1"/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en-US" altLang="zh-TW" dirty="0" smtClean="0"/>
              <a:t>Representation 1: Treat all parts independently (non-hierarchical)</a:t>
            </a:r>
          </a:p>
          <a:p>
            <a:pPr lvl="1"/>
            <a:r>
              <a:rPr lang="en-US" altLang="zh-TW" dirty="0" smtClean="0"/>
              <a:t>apply transformation to each part independently</a:t>
            </a:r>
          </a:p>
          <a:p>
            <a:pPr marL="914400" lvl="2" indent="0">
              <a:buNone/>
            </a:pPr>
            <a:r>
              <a:rPr lang="en-US" altLang="zh-TW" dirty="0" smtClean="0"/>
              <a:t>chassis: translate, draw chassis</a:t>
            </a:r>
          </a:p>
          <a:p>
            <a:pPr marL="914400" lvl="2" indent="0">
              <a:buNone/>
            </a:pPr>
            <a:r>
              <a:rPr lang="en-US" altLang="zh-TW" dirty="0" smtClean="0"/>
              <a:t>wheel 1: rotate, translate, draw wheel 1</a:t>
            </a:r>
          </a:p>
          <a:p>
            <a:pPr marL="914400" lvl="2" indent="0">
              <a:buNone/>
            </a:pPr>
            <a:r>
              <a:rPr lang="en-US" altLang="zh-TW" dirty="0" smtClean="0"/>
              <a:t>wheel 2: rotate, translate, draw wheel 2</a:t>
            </a:r>
          </a:p>
          <a:p>
            <a:pPr marL="457200" lvl="1" indent="0">
              <a:buNone/>
            </a:pPr>
            <a:r>
              <a:rPr lang="en-US" altLang="zh-TW" dirty="0" smtClean="0"/>
              <a:t>….</a:t>
            </a:r>
          </a:p>
          <a:p>
            <a:pPr lvl="1"/>
            <a:r>
              <a:rPr lang="en-US" altLang="zh-TW" dirty="0" smtClean="0"/>
              <a:t>redundant, repeated computation of translate</a:t>
            </a:r>
          </a:p>
          <a:p>
            <a:pPr lvl="1"/>
            <a:r>
              <a:rPr lang="en-US" altLang="zh-TW" dirty="0" smtClean="0"/>
              <a:t>no explicit representation of dependence between chassis and wheels</a:t>
            </a:r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188" y="2456518"/>
            <a:ext cx="2795075" cy="1079474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77263" y="2261695"/>
            <a:ext cx="8070750" cy="1469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6877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5687" y="3140100"/>
            <a:ext cx="8818426" cy="3575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Representation 2: Group parts hierarchically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exploit relation between parts</a:t>
            </a:r>
          </a:p>
          <a:p>
            <a:r>
              <a:rPr lang="en-US" altLang="zh-TW" dirty="0" smtClean="0"/>
              <a:t>exploit similarity</a:t>
            </a:r>
          </a:p>
          <a:p>
            <a:pPr lvl="1"/>
            <a:r>
              <a:rPr lang="en-US" altLang="zh-TW" dirty="0" smtClean="0"/>
              <a:t>i.e. wheels are identical (just translated)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26363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Graph Structures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zh-TW" dirty="0" smtClean="0"/>
              <a:t>Graph Representation</a:t>
            </a:r>
          </a:p>
          <a:p>
            <a:pPr lvl="1"/>
            <a:r>
              <a:rPr lang="en-US" altLang="zh-TW" dirty="0" smtClean="0"/>
              <a:t>- nodes: objects + attributes? + transforms?</a:t>
            </a:r>
          </a:p>
          <a:p>
            <a:pPr lvl="1"/>
            <a:r>
              <a:rPr lang="en-US" altLang="zh-TW" dirty="0" smtClean="0"/>
              <a:t>- edges: dependency between objects</a:t>
            </a:r>
          </a:p>
          <a:p>
            <a:pPr lvl="2"/>
            <a:r>
              <a:rPr lang="en-US" altLang="zh-TW" dirty="0" smtClean="0"/>
              <a:t>parent-child relation between nodes</a:t>
            </a:r>
          </a:p>
          <a:p>
            <a:pPr marL="0" indent="0">
              <a:buNone/>
            </a:pPr>
            <a:r>
              <a:rPr lang="en-US" altLang="zh-TW" dirty="0" smtClean="0"/>
              <a:t>‘Directed-Graph’ edges have a direction associated with them</a:t>
            </a:r>
          </a:p>
          <a:p>
            <a:pPr marL="0" indent="0">
              <a:buNone/>
            </a:pPr>
            <a:r>
              <a:rPr lang="en-US" altLang="zh-TW" dirty="0" smtClean="0"/>
              <a:t>Tree - directed graph with no closed-loops</a:t>
            </a:r>
          </a:p>
          <a:p>
            <a:pPr lvl="1"/>
            <a:r>
              <a:rPr lang="en-US" altLang="zh-TW" dirty="0" smtClean="0"/>
              <a:t>i.e. cannot return to the same point in the graph</a:t>
            </a:r>
          </a:p>
          <a:p>
            <a:pPr lvl="1"/>
            <a:r>
              <a:rPr lang="en-US" altLang="zh-TW" dirty="0" smtClean="0"/>
              <a:t>- ‘root node’: no entering edges</a:t>
            </a:r>
          </a:p>
          <a:p>
            <a:pPr lvl="1"/>
            <a:r>
              <a:rPr lang="en-US" altLang="zh-TW" dirty="0" smtClean="0"/>
              <a:t>- Intermediate nodes have one parent and one or more children</a:t>
            </a:r>
          </a:p>
          <a:p>
            <a:pPr lvl="1"/>
            <a:r>
              <a:rPr lang="en-US" altLang="zh-TW" dirty="0" smtClean="0"/>
              <a:t>- ‘leaf node’: no children</a:t>
            </a:r>
          </a:p>
          <a:p>
            <a:pPr marL="0" indent="0">
              <a:buNone/>
            </a:pPr>
            <a:r>
              <a:rPr lang="en-US" altLang="zh-TW" dirty="0" smtClean="0"/>
              <a:t>Parameters such as location &amp; attributes may be stored either in nodes or edges</a:t>
            </a:r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14387" y="891064"/>
            <a:ext cx="5437913" cy="2204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8557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Hierarchical Models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We represent such models using transformations</a:t>
            </a:r>
          </a:p>
          <a:p>
            <a:r>
              <a:rPr lang="en-US" altLang="zh-TW" dirty="0" smtClean="0"/>
              <a:t>Each transformation represents a relative change from one scaling, position and orientation to another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2250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3150</TotalTime>
  <Words>1810</Words>
  <Application>Microsoft Office PowerPoint</Application>
  <PresentationFormat>寬螢幕</PresentationFormat>
  <Paragraphs>308</Paragraphs>
  <Slides>30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30</vt:i4>
      </vt:variant>
    </vt:vector>
  </HeadingPairs>
  <TitlesOfParts>
    <vt:vector size="37" baseType="lpstr">
      <vt:lpstr>TimesNewRomanPSMT</vt:lpstr>
      <vt:lpstr>新細明體</vt:lpstr>
      <vt:lpstr>標楷體</vt:lpstr>
      <vt:lpstr>Arial</vt:lpstr>
      <vt:lpstr>Calibri</vt:lpstr>
      <vt:lpstr>Calibri Light</vt:lpstr>
      <vt:lpstr>Office 佈景主題</vt:lpstr>
      <vt:lpstr>Computer Graphics</vt:lpstr>
      <vt:lpstr>Hierarchical Models</vt:lpstr>
      <vt:lpstr>Non-Hierarchical Modelling</vt:lpstr>
      <vt:lpstr>Non-Hierarchical Modelling</vt:lpstr>
      <vt:lpstr>Symbol-Instance Table</vt:lpstr>
      <vt:lpstr>Hierarchical Models</vt:lpstr>
      <vt:lpstr>Representation 2: Group parts hierarchically</vt:lpstr>
      <vt:lpstr>Graph Structures</vt:lpstr>
      <vt:lpstr>Hierarchical Models</vt:lpstr>
      <vt:lpstr>Example: a small solar system</vt:lpstr>
      <vt:lpstr>Example: a small solar system</vt:lpstr>
      <vt:lpstr>Example: Solar system Relationships</vt:lpstr>
      <vt:lpstr>Just one planet and one moon</vt:lpstr>
      <vt:lpstr>Adding another planet with a moon</vt:lpstr>
      <vt:lpstr>Making one planet spin around its own axis</vt:lpstr>
      <vt:lpstr>Example: Robot Arm</vt:lpstr>
      <vt:lpstr>PowerPoint 簡報</vt:lpstr>
      <vt:lpstr>OpenGL pseudo code for single chain tree</vt:lpstr>
      <vt:lpstr>Example: Torso</vt:lpstr>
      <vt:lpstr>Example: Torso</vt:lpstr>
      <vt:lpstr>Example: Torso</vt:lpstr>
      <vt:lpstr>PowerPoint 簡報</vt:lpstr>
      <vt:lpstr>Simple!</vt:lpstr>
      <vt:lpstr>PowerPoint 簡報</vt:lpstr>
      <vt:lpstr>PowerPoint 簡報</vt:lpstr>
      <vt:lpstr>PowerPoint 簡報</vt:lpstr>
      <vt:lpstr>Example: Skeleton</vt:lpstr>
      <vt:lpstr>(1) Stack-based tree traversal</vt:lpstr>
      <vt:lpstr>PowerPoint 簡報</vt:lpstr>
      <vt:lpstr>(2) Recursive tree data-structures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Hierarchical Graphics and Animation</dc:title>
  <dc:creator>Simpson</dc:creator>
  <cp:lastModifiedBy>Simpson</cp:lastModifiedBy>
  <cp:revision>55</cp:revision>
  <dcterms:created xsi:type="dcterms:W3CDTF">2016-10-07T07:20:36Z</dcterms:created>
  <dcterms:modified xsi:type="dcterms:W3CDTF">2018-04-16T08:31:35Z</dcterms:modified>
</cp:coreProperties>
</file>